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4" r:id="rId1"/>
    <p:sldMasterId id="2147483794" r:id="rId2"/>
  </p:sldMasterIdLst>
  <p:notesMasterIdLst>
    <p:notesMasterId r:id="rId60"/>
  </p:notesMasterIdLst>
  <p:sldIdLst>
    <p:sldId id="371" r:id="rId3"/>
    <p:sldId id="338" r:id="rId4"/>
    <p:sldId id="339" r:id="rId5"/>
    <p:sldId id="340" r:id="rId6"/>
    <p:sldId id="341" r:id="rId7"/>
    <p:sldId id="342" r:id="rId8"/>
    <p:sldId id="372" r:id="rId9"/>
    <p:sldId id="373" r:id="rId10"/>
    <p:sldId id="374" r:id="rId11"/>
    <p:sldId id="375" r:id="rId12"/>
    <p:sldId id="376" r:id="rId13"/>
    <p:sldId id="377" r:id="rId14"/>
    <p:sldId id="378" r:id="rId15"/>
    <p:sldId id="379" r:id="rId16"/>
    <p:sldId id="380" r:id="rId17"/>
    <p:sldId id="381" r:id="rId18"/>
    <p:sldId id="382" r:id="rId19"/>
    <p:sldId id="383" r:id="rId20"/>
    <p:sldId id="384" r:id="rId21"/>
    <p:sldId id="385" r:id="rId22"/>
    <p:sldId id="386" r:id="rId23"/>
    <p:sldId id="387" r:id="rId24"/>
    <p:sldId id="391" r:id="rId25"/>
    <p:sldId id="392" r:id="rId26"/>
    <p:sldId id="393" r:id="rId27"/>
    <p:sldId id="394" r:id="rId28"/>
    <p:sldId id="395" r:id="rId29"/>
    <p:sldId id="396" r:id="rId30"/>
    <p:sldId id="397" r:id="rId31"/>
    <p:sldId id="398" r:id="rId32"/>
    <p:sldId id="399" r:id="rId33"/>
    <p:sldId id="400" r:id="rId34"/>
    <p:sldId id="401" r:id="rId35"/>
    <p:sldId id="402" r:id="rId36"/>
    <p:sldId id="403" r:id="rId37"/>
    <p:sldId id="404" r:id="rId38"/>
    <p:sldId id="405" r:id="rId39"/>
    <p:sldId id="406" r:id="rId40"/>
    <p:sldId id="407" r:id="rId41"/>
    <p:sldId id="408" r:id="rId42"/>
    <p:sldId id="409" r:id="rId43"/>
    <p:sldId id="410" r:id="rId44"/>
    <p:sldId id="412" r:id="rId45"/>
    <p:sldId id="413" r:id="rId46"/>
    <p:sldId id="414" r:id="rId47"/>
    <p:sldId id="415" r:id="rId48"/>
    <p:sldId id="416" r:id="rId49"/>
    <p:sldId id="417" r:id="rId50"/>
    <p:sldId id="418" r:id="rId51"/>
    <p:sldId id="419" r:id="rId52"/>
    <p:sldId id="420" r:id="rId53"/>
    <p:sldId id="421" r:id="rId54"/>
    <p:sldId id="422" r:id="rId55"/>
    <p:sldId id="423" r:id="rId56"/>
    <p:sldId id="424" r:id="rId57"/>
    <p:sldId id="425" r:id="rId58"/>
    <p:sldId id="360"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191" autoAdjust="0"/>
    <p:restoredTop sz="98844" autoAdjust="0"/>
  </p:normalViewPr>
  <p:slideViewPr>
    <p:cSldViewPr snapToGrid="0">
      <p:cViewPr varScale="1">
        <p:scale>
          <a:sx n="74" d="100"/>
          <a:sy n="74" d="100"/>
        </p:scale>
        <p:origin x="152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1248A9-0DED-42B7-B6C2-2E3277EAA749}" type="datetimeFigureOut">
              <a:rPr lang="en-US" smtClean="0"/>
              <a:t>6/27/2017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AFA6CF-9456-4EE3-B9C0-0406BC71DE41}" type="slidenum">
              <a:rPr lang="en-US" smtClean="0"/>
              <a:t>‹#›</a:t>
            </a:fld>
            <a:endParaRPr lang="en-US"/>
          </a:p>
        </p:txBody>
      </p:sp>
    </p:spTree>
    <p:extLst>
      <p:ext uri="{BB962C8B-B14F-4D97-AF65-F5344CB8AC3E}">
        <p14:creationId xmlns:p14="http://schemas.microsoft.com/office/powerpoint/2010/main" val="2316356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B47139-1E4A-4D0E-89A9-890A1833014B}" type="slidenum">
              <a:rPr lang="tr-TR">
                <a:solidFill>
                  <a:prstClr val="black"/>
                </a:solidFill>
              </a:rPr>
              <a:pPr/>
              <a:t>2</a:t>
            </a:fld>
            <a:endParaRPr lang="tr-TR">
              <a:solidFill>
                <a:prstClr val="black"/>
              </a:solidFill>
            </a:endParaRPr>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12933943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676920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1675196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787775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1030201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8859546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8771430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13138366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4556041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14771915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33903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6A7CE9-3A16-4F5D-ABE1-AD0325F17C32}" type="slidenum">
              <a:rPr lang="tr-TR">
                <a:solidFill>
                  <a:prstClr val="black"/>
                </a:solidFill>
              </a:rPr>
              <a:pPr/>
              <a:t>3</a:t>
            </a:fld>
            <a:endParaRPr lang="tr-TR">
              <a:solidFill>
                <a:prstClr val="black"/>
              </a:solidFill>
            </a:endParaRP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32965299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7832504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17348459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8789648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3534253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0268360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1486307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19215168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1965263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6733469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1429477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FCB149-54EC-44CD-88AF-B18CF9F7AEA1}" type="slidenum">
              <a:rPr lang="tr-TR">
                <a:solidFill>
                  <a:prstClr val="black"/>
                </a:solidFill>
              </a:rPr>
              <a:pPr/>
              <a:t>4</a:t>
            </a:fld>
            <a:endParaRPr lang="tr-TR">
              <a:solidFill>
                <a:prstClr val="black"/>
              </a:solidFill>
            </a:endParaRPr>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10434862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41275964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5104036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2551663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16436761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4085223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9237223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9994647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0358424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7145363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1491702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565CF4-8750-4CEC-95F9-9E44DF7B46DC}" type="slidenum">
              <a:rPr lang="tr-TR">
                <a:solidFill>
                  <a:prstClr val="black"/>
                </a:solidFill>
              </a:rPr>
              <a:pPr/>
              <a:t>5</a:t>
            </a:fld>
            <a:endParaRPr lang="tr-TR">
              <a:solidFill>
                <a:prstClr val="black"/>
              </a:solidFill>
            </a:endParaRP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14656608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6262490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17713160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5642107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7384803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0127230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18840774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17543300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11001554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5192612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1191954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026AB7-F758-4615-8446-AC0BB799287C}" type="slidenum">
              <a:rPr lang="tr-TR">
                <a:solidFill>
                  <a:prstClr val="black"/>
                </a:solidFill>
              </a:rPr>
              <a:pPr/>
              <a:t>6</a:t>
            </a:fld>
            <a:endParaRPr lang="tr-TR">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30036125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1031174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8055886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402026720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883049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7048268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838148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1570315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185364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1036906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400819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6/27/2017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674722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6/27/2017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81802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6/27/2017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92800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448177" y="3771174"/>
            <a:ext cx="5540814"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6/27/2017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11" name="TextBox 10"/>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736617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2" y="3124201"/>
            <a:ext cx="6620968"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6/27/2017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787882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764DE79-268F-4C1A-8933-263129D2AF90}" type="datetimeFigureOut">
              <a:rPr lang="en-US" smtClean="0"/>
              <a:t>6/27/2017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167013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764DE79-268F-4C1A-8933-263129D2AF90}" type="datetimeFigureOut">
              <a:rPr lang="en-US" smtClean="0"/>
              <a:t>6/27/2017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316009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6/27/2017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628828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6/27/2017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3192618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tr-TR" altLang="en-US">
              <a:solidFill>
                <a:srgbClr val="000000"/>
              </a:solidFill>
            </a:endParaRPr>
          </a:p>
        </p:txBody>
      </p:sp>
      <p:sp>
        <p:nvSpPr>
          <p:cNvPr id="5" name="Footer Placeholder 4"/>
          <p:cNvSpPr>
            <a:spLocks noGrp="1"/>
          </p:cNvSpPr>
          <p:nvPr>
            <p:ph type="ftr" sz="quarter" idx="11"/>
          </p:nvPr>
        </p:nvSpPr>
        <p:spPr/>
        <p:txBody>
          <a:bodyPr/>
          <a:lstStyle/>
          <a:p>
            <a:endParaRPr lang="tr-TR" altLang="en-US">
              <a:solidFill>
                <a:srgbClr val="000000"/>
              </a:solidFill>
            </a:endParaRPr>
          </a:p>
        </p:txBody>
      </p:sp>
      <p:sp>
        <p:nvSpPr>
          <p:cNvPr id="6" name="Slide Number Placeholder 5"/>
          <p:cNvSpPr>
            <a:spLocks noGrp="1"/>
          </p:cNvSpPr>
          <p:nvPr>
            <p:ph type="sldNum" sz="quarter" idx="12"/>
          </p:nvPr>
        </p:nvSpPr>
        <p:spPr/>
        <p:txBody>
          <a:bodyPr/>
          <a:lstStyle/>
          <a:p>
            <a:fld id="{77E70E13-872C-4E82-90A3-88B3B6B54918}" type="slidenum">
              <a:rPr lang="tr-TR" altLang="en-US" smtClean="0">
                <a:solidFill>
                  <a:srgbClr val="000000"/>
                </a:solidFill>
              </a:rPr>
              <a:pPr/>
              <a:t>‹#›</a:t>
            </a:fld>
            <a:endParaRPr lang="tr-TR" altLang="en-US">
              <a:solidFill>
                <a:srgbClr val="000000"/>
              </a:solidFill>
            </a:endParaRPr>
          </a:p>
        </p:txBody>
      </p:sp>
    </p:spTree>
    <p:extLst>
      <p:ext uri="{BB962C8B-B14F-4D97-AF65-F5344CB8AC3E}">
        <p14:creationId xmlns:p14="http://schemas.microsoft.com/office/powerpoint/2010/main" val="25505820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tr-TR" altLang="en-US">
              <a:solidFill>
                <a:srgbClr val="000000"/>
              </a:solidFill>
            </a:endParaRPr>
          </a:p>
        </p:txBody>
      </p:sp>
      <p:sp>
        <p:nvSpPr>
          <p:cNvPr id="5" name="Footer Placeholder 4"/>
          <p:cNvSpPr>
            <a:spLocks noGrp="1"/>
          </p:cNvSpPr>
          <p:nvPr>
            <p:ph type="ftr" sz="quarter" idx="11"/>
          </p:nvPr>
        </p:nvSpPr>
        <p:spPr/>
        <p:txBody>
          <a:bodyPr/>
          <a:lstStyle/>
          <a:p>
            <a:endParaRPr lang="tr-TR" altLang="en-US">
              <a:solidFill>
                <a:srgbClr val="000000"/>
              </a:solidFill>
            </a:endParaRPr>
          </a:p>
        </p:txBody>
      </p:sp>
      <p:sp>
        <p:nvSpPr>
          <p:cNvPr id="6" name="Slide Number Placeholder 5"/>
          <p:cNvSpPr>
            <a:spLocks noGrp="1"/>
          </p:cNvSpPr>
          <p:nvPr>
            <p:ph type="sldNum" sz="quarter" idx="12"/>
          </p:nvPr>
        </p:nvSpPr>
        <p:spPr/>
        <p:txBody>
          <a:bodyPr/>
          <a:lstStyle/>
          <a:p>
            <a:fld id="{593AD16D-52B7-4DEA-B5AD-7EEC4098B620}" type="slidenum">
              <a:rPr lang="tr-TR" altLang="en-US" smtClean="0">
                <a:solidFill>
                  <a:srgbClr val="000000"/>
                </a:solidFill>
              </a:rPr>
              <a:pPr/>
              <a:t>‹#›</a:t>
            </a:fld>
            <a:endParaRPr lang="tr-TR" altLang="en-US">
              <a:solidFill>
                <a:srgbClr val="000000"/>
              </a:solidFill>
            </a:endParaRPr>
          </a:p>
        </p:txBody>
      </p:sp>
    </p:spTree>
    <p:extLst>
      <p:ext uri="{BB962C8B-B14F-4D97-AF65-F5344CB8AC3E}">
        <p14:creationId xmlns:p14="http://schemas.microsoft.com/office/powerpoint/2010/main" val="233576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6/27/2017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615265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tr-TR" altLang="en-US">
              <a:solidFill>
                <a:srgbClr val="000000"/>
              </a:solidFill>
            </a:endParaRPr>
          </a:p>
        </p:txBody>
      </p:sp>
      <p:sp>
        <p:nvSpPr>
          <p:cNvPr id="5" name="Footer Placeholder 4"/>
          <p:cNvSpPr>
            <a:spLocks noGrp="1"/>
          </p:cNvSpPr>
          <p:nvPr>
            <p:ph type="ftr" sz="quarter" idx="11"/>
          </p:nvPr>
        </p:nvSpPr>
        <p:spPr/>
        <p:txBody>
          <a:bodyPr/>
          <a:lstStyle/>
          <a:p>
            <a:endParaRPr lang="tr-TR" altLang="en-US">
              <a:solidFill>
                <a:srgbClr val="000000"/>
              </a:solidFill>
            </a:endParaRPr>
          </a:p>
        </p:txBody>
      </p:sp>
      <p:sp>
        <p:nvSpPr>
          <p:cNvPr id="6" name="Slide Number Placeholder 5"/>
          <p:cNvSpPr>
            <a:spLocks noGrp="1"/>
          </p:cNvSpPr>
          <p:nvPr>
            <p:ph type="sldNum" sz="quarter" idx="12"/>
          </p:nvPr>
        </p:nvSpPr>
        <p:spPr/>
        <p:txBody>
          <a:bodyPr/>
          <a:lstStyle/>
          <a:p>
            <a:fld id="{BC474B9D-444C-4331-AD12-F27CD7324882}" type="slidenum">
              <a:rPr lang="tr-TR" altLang="en-US" smtClean="0">
                <a:solidFill>
                  <a:srgbClr val="000000"/>
                </a:solidFill>
              </a:rPr>
              <a:pPr/>
              <a:t>‹#›</a:t>
            </a:fld>
            <a:endParaRPr lang="tr-TR" altLang="en-US">
              <a:solidFill>
                <a:srgbClr val="000000"/>
              </a:solidFill>
            </a:endParaRPr>
          </a:p>
        </p:txBody>
      </p:sp>
    </p:spTree>
    <p:extLst>
      <p:ext uri="{BB962C8B-B14F-4D97-AF65-F5344CB8AC3E}">
        <p14:creationId xmlns:p14="http://schemas.microsoft.com/office/powerpoint/2010/main" val="33737106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tr-TR" altLang="en-US">
              <a:solidFill>
                <a:srgbClr val="000000"/>
              </a:solidFill>
            </a:endParaRPr>
          </a:p>
        </p:txBody>
      </p:sp>
      <p:sp>
        <p:nvSpPr>
          <p:cNvPr id="6" name="Footer Placeholder 5"/>
          <p:cNvSpPr>
            <a:spLocks noGrp="1"/>
          </p:cNvSpPr>
          <p:nvPr>
            <p:ph type="ftr" sz="quarter" idx="11"/>
          </p:nvPr>
        </p:nvSpPr>
        <p:spPr/>
        <p:txBody>
          <a:bodyPr/>
          <a:lstStyle/>
          <a:p>
            <a:endParaRPr lang="tr-TR" altLang="en-US">
              <a:solidFill>
                <a:srgbClr val="000000"/>
              </a:solidFill>
            </a:endParaRPr>
          </a:p>
        </p:txBody>
      </p:sp>
      <p:sp>
        <p:nvSpPr>
          <p:cNvPr id="7" name="Slide Number Placeholder 6"/>
          <p:cNvSpPr>
            <a:spLocks noGrp="1"/>
          </p:cNvSpPr>
          <p:nvPr>
            <p:ph type="sldNum" sz="quarter" idx="12"/>
          </p:nvPr>
        </p:nvSpPr>
        <p:spPr/>
        <p:txBody>
          <a:bodyPr/>
          <a:lstStyle/>
          <a:p>
            <a:fld id="{64C98C38-F0A9-4656-A690-4DF69F4050F7}" type="slidenum">
              <a:rPr lang="tr-TR" altLang="en-US" smtClean="0">
                <a:solidFill>
                  <a:srgbClr val="000000"/>
                </a:solidFill>
              </a:rPr>
              <a:pPr/>
              <a:t>‹#›</a:t>
            </a:fld>
            <a:endParaRPr lang="tr-TR" altLang="en-US">
              <a:solidFill>
                <a:srgbClr val="000000"/>
              </a:solidFill>
            </a:endParaRPr>
          </a:p>
        </p:txBody>
      </p:sp>
    </p:spTree>
    <p:extLst>
      <p:ext uri="{BB962C8B-B14F-4D97-AF65-F5344CB8AC3E}">
        <p14:creationId xmlns:p14="http://schemas.microsoft.com/office/powerpoint/2010/main" val="3024329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tr-TR" altLang="en-US">
              <a:solidFill>
                <a:srgbClr val="000000"/>
              </a:solidFill>
            </a:endParaRPr>
          </a:p>
        </p:txBody>
      </p:sp>
      <p:sp>
        <p:nvSpPr>
          <p:cNvPr id="8" name="Footer Placeholder 7"/>
          <p:cNvSpPr>
            <a:spLocks noGrp="1"/>
          </p:cNvSpPr>
          <p:nvPr>
            <p:ph type="ftr" sz="quarter" idx="11"/>
          </p:nvPr>
        </p:nvSpPr>
        <p:spPr/>
        <p:txBody>
          <a:bodyPr/>
          <a:lstStyle/>
          <a:p>
            <a:endParaRPr lang="tr-TR" altLang="en-US">
              <a:solidFill>
                <a:srgbClr val="000000"/>
              </a:solidFill>
            </a:endParaRPr>
          </a:p>
        </p:txBody>
      </p:sp>
      <p:sp>
        <p:nvSpPr>
          <p:cNvPr id="9" name="Slide Number Placeholder 8"/>
          <p:cNvSpPr>
            <a:spLocks noGrp="1"/>
          </p:cNvSpPr>
          <p:nvPr>
            <p:ph type="sldNum" sz="quarter" idx="12"/>
          </p:nvPr>
        </p:nvSpPr>
        <p:spPr/>
        <p:txBody>
          <a:bodyPr/>
          <a:lstStyle/>
          <a:p>
            <a:fld id="{C1932D93-914A-45E6-83AC-C1E1EC4B7756}" type="slidenum">
              <a:rPr lang="tr-TR" altLang="en-US" smtClean="0">
                <a:solidFill>
                  <a:srgbClr val="000000"/>
                </a:solidFill>
              </a:rPr>
              <a:pPr/>
              <a:t>‹#›</a:t>
            </a:fld>
            <a:endParaRPr lang="tr-TR" altLang="en-US">
              <a:solidFill>
                <a:srgbClr val="000000"/>
              </a:solidFill>
            </a:endParaRPr>
          </a:p>
        </p:txBody>
      </p:sp>
    </p:spTree>
    <p:extLst>
      <p:ext uri="{BB962C8B-B14F-4D97-AF65-F5344CB8AC3E}">
        <p14:creationId xmlns:p14="http://schemas.microsoft.com/office/powerpoint/2010/main" val="9967649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tr-TR" altLang="en-US">
              <a:solidFill>
                <a:srgbClr val="000000"/>
              </a:solidFill>
            </a:endParaRPr>
          </a:p>
        </p:txBody>
      </p:sp>
      <p:sp>
        <p:nvSpPr>
          <p:cNvPr id="4" name="Footer Placeholder 3"/>
          <p:cNvSpPr>
            <a:spLocks noGrp="1"/>
          </p:cNvSpPr>
          <p:nvPr>
            <p:ph type="ftr" sz="quarter" idx="11"/>
          </p:nvPr>
        </p:nvSpPr>
        <p:spPr/>
        <p:txBody>
          <a:bodyPr/>
          <a:lstStyle/>
          <a:p>
            <a:endParaRPr lang="tr-TR" altLang="en-US">
              <a:solidFill>
                <a:srgbClr val="000000"/>
              </a:solidFill>
            </a:endParaRPr>
          </a:p>
        </p:txBody>
      </p:sp>
      <p:sp>
        <p:nvSpPr>
          <p:cNvPr id="5" name="Slide Number Placeholder 4"/>
          <p:cNvSpPr>
            <a:spLocks noGrp="1"/>
          </p:cNvSpPr>
          <p:nvPr>
            <p:ph type="sldNum" sz="quarter" idx="12"/>
          </p:nvPr>
        </p:nvSpPr>
        <p:spPr/>
        <p:txBody>
          <a:bodyPr/>
          <a:lstStyle/>
          <a:p>
            <a:fld id="{CE7604D7-316E-4800-91D5-BFFA3A42D0BA}" type="slidenum">
              <a:rPr lang="tr-TR" altLang="en-US" smtClean="0">
                <a:solidFill>
                  <a:srgbClr val="000000"/>
                </a:solidFill>
              </a:rPr>
              <a:pPr/>
              <a:t>‹#›</a:t>
            </a:fld>
            <a:endParaRPr lang="tr-TR" altLang="en-US">
              <a:solidFill>
                <a:srgbClr val="000000"/>
              </a:solidFill>
            </a:endParaRPr>
          </a:p>
        </p:txBody>
      </p:sp>
    </p:spTree>
    <p:extLst>
      <p:ext uri="{BB962C8B-B14F-4D97-AF65-F5344CB8AC3E}">
        <p14:creationId xmlns:p14="http://schemas.microsoft.com/office/powerpoint/2010/main" val="12636192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tr-TR" altLang="en-US">
              <a:solidFill>
                <a:srgbClr val="000000"/>
              </a:solidFill>
            </a:endParaRPr>
          </a:p>
        </p:txBody>
      </p:sp>
      <p:sp>
        <p:nvSpPr>
          <p:cNvPr id="3" name="Footer Placeholder 2"/>
          <p:cNvSpPr>
            <a:spLocks noGrp="1"/>
          </p:cNvSpPr>
          <p:nvPr>
            <p:ph type="ftr" sz="quarter" idx="11"/>
          </p:nvPr>
        </p:nvSpPr>
        <p:spPr/>
        <p:txBody>
          <a:bodyPr/>
          <a:lstStyle/>
          <a:p>
            <a:endParaRPr lang="tr-TR" altLang="en-US">
              <a:solidFill>
                <a:srgbClr val="000000"/>
              </a:solidFill>
            </a:endParaRPr>
          </a:p>
        </p:txBody>
      </p:sp>
      <p:sp>
        <p:nvSpPr>
          <p:cNvPr id="4" name="Slide Number Placeholder 3"/>
          <p:cNvSpPr>
            <a:spLocks noGrp="1"/>
          </p:cNvSpPr>
          <p:nvPr>
            <p:ph type="sldNum" sz="quarter" idx="12"/>
          </p:nvPr>
        </p:nvSpPr>
        <p:spPr/>
        <p:txBody>
          <a:bodyPr/>
          <a:lstStyle/>
          <a:p>
            <a:fld id="{90E72CC5-AC51-4233-AAFF-474DAD71C961}" type="slidenum">
              <a:rPr lang="tr-TR" altLang="en-US" smtClean="0">
                <a:solidFill>
                  <a:srgbClr val="000000"/>
                </a:solidFill>
              </a:rPr>
              <a:pPr/>
              <a:t>‹#›</a:t>
            </a:fld>
            <a:endParaRPr lang="tr-TR" altLang="en-US">
              <a:solidFill>
                <a:srgbClr val="000000"/>
              </a:solidFill>
            </a:endParaRPr>
          </a:p>
        </p:txBody>
      </p:sp>
    </p:spTree>
    <p:extLst>
      <p:ext uri="{BB962C8B-B14F-4D97-AF65-F5344CB8AC3E}">
        <p14:creationId xmlns:p14="http://schemas.microsoft.com/office/powerpoint/2010/main" val="18788051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tr-TR" altLang="en-US">
              <a:solidFill>
                <a:srgbClr val="000000"/>
              </a:solidFill>
            </a:endParaRPr>
          </a:p>
        </p:txBody>
      </p:sp>
      <p:sp>
        <p:nvSpPr>
          <p:cNvPr id="6" name="Footer Placeholder 5"/>
          <p:cNvSpPr>
            <a:spLocks noGrp="1"/>
          </p:cNvSpPr>
          <p:nvPr>
            <p:ph type="ftr" sz="quarter" idx="11"/>
          </p:nvPr>
        </p:nvSpPr>
        <p:spPr/>
        <p:txBody>
          <a:bodyPr/>
          <a:lstStyle/>
          <a:p>
            <a:endParaRPr lang="tr-TR" altLang="en-US">
              <a:solidFill>
                <a:srgbClr val="000000"/>
              </a:solidFill>
            </a:endParaRPr>
          </a:p>
        </p:txBody>
      </p:sp>
      <p:sp>
        <p:nvSpPr>
          <p:cNvPr id="7" name="Slide Number Placeholder 6"/>
          <p:cNvSpPr>
            <a:spLocks noGrp="1"/>
          </p:cNvSpPr>
          <p:nvPr>
            <p:ph type="sldNum" sz="quarter" idx="12"/>
          </p:nvPr>
        </p:nvSpPr>
        <p:spPr/>
        <p:txBody>
          <a:bodyPr/>
          <a:lstStyle/>
          <a:p>
            <a:fld id="{E66A3CEE-23B8-464D-83A3-0B5037FFB88D}" type="slidenum">
              <a:rPr lang="tr-TR" altLang="en-US" smtClean="0">
                <a:solidFill>
                  <a:srgbClr val="000000"/>
                </a:solidFill>
              </a:rPr>
              <a:pPr/>
              <a:t>‹#›</a:t>
            </a:fld>
            <a:endParaRPr lang="tr-TR" altLang="en-US">
              <a:solidFill>
                <a:srgbClr val="000000"/>
              </a:solidFill>
            </a:endParaRPr>
          </a:p>
        </p:txBody>
      </p:sp>
    </p:spTree>
    <p:extLst>
      <p:ext uri="{BB962C8B-B14F-4D97-AF65-F5344CB8AC3E}">
        <p14:creationId xmlns:p14="http://schemas.microsoft.com/office/powerpoint/2010/main" val="18644167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tr-TR" altLang="en-US">
              <a:solidFill>
                <a:srgbClr val="000000"/>
              </a:solidFill>
            </a:endParaRPr>
          </a:p>
        </p:txBody>
      </p:sp>
      <p:sp>
        <p:nvSpPr>
          <p:cNvPr id="6" name="Footer Placeholder 5"/>
          <p:cNvSpPr>
            <a:spLocks noGrp="1"/>
          </p:cNvSpPr>
          <p:nvPr>
            <p:ph type="ftr" sz="quarter" idx="11"/>
          </p:nvPr>
        </p:nvSpPr>
        <p:spPr/>
        <p:txBody>
          <a:bodyPr/>
          <a:lstStyle/>
          <a:p>
            <a:endParaRPr lang="tr-TR" altLang="en-US">
              <a:solidFill>
                <a:srgbClr val="000000"/>
              </a:solidFill>
            </a:endParaRPr>
          </a:p>
        </p:txBody>
      </p:sp>
      <p:sp>
        <p:nvSpPr>
          <p:cNvPr id="7" name="Slide Number Placeholder 6"/>
          <p:cNvSpPr>
            <a:spLocks noGrp="1"/>
          </p:cNvSpPr>
          <p:nvPr>
            <p:ph type="sldNum" sz="quarter" idx="12"/>
          </p:nvPr>
        </p:nvSpPr>
        <p:spPr/>
        <p:txBody>
          <a:bodyPr/>
          <a:lstStyle/>
          <a:p>
            <a:fld id="{78C9BBE8-B453-4F20-BBDF-FBA5F96ACA53}" type="slidenum">
              <a:rPr lang="tr-TR" altLang="en-US" smtClean="0">
                <a:solidFill>
                  <a:srgbClr val="000000"/>
                </a:solidFill>
              </a:rPr>
              <a:pPr/>
              <a:t>‹#›</a:t>
            </a:fld>
            <a:endParaRPr lang="tr-TR" altLang="en-US">
              <a:solidFill>
                <a:srgbClr val="000000"/>
              </a:solidFill>
            </a:endParaRPr>
          </a:p>
        </p:txBody>
      </p:sp>
    </p:spTree>
    <p:extLst>
      <p:ext uri="{BB962C8B-B14F-4D97-AF65-F5344CB8AC3E}">
        <p14:creationId xmlns:p14="http://schemas.microsoft.com/office/powerpoint/2010/main" val="28052973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tr-TR" altLang="en-US">
              <a:solidFill>
                <a:srgbClr val="000000"/>
              </a:solidFill>
            </a:endParaRPr>
          </a:p>
        </p:txBody>
      </p:sp>
      <p:sp>
        <p:nvSpPr>
          <p:cNvPr id="5" name="Footer Placeholder 4"/>
          <p:cNvSpPr>
            <a:spLocks noGrp="1"/>
          </p:cNvSpPr>
          <p:nvPr>
            <p:ph type="ftr" sz="quarter" idx="11"/>
          </p:nvPr>
        </p:nvSpPr>
        <p:spPr/>
        <p:txBody>
          <a:bodyPr/>
          <a:lstStyle/>
          <a:p>
            <a:endParaRPr lang="tr-TR" altLang="en-US">
              <a:solidFill>
                <a:srgbClr val="000000"/>
              </a:solidFill>
            </a:endParaRPr>
          </a:p>
        </p:txBody>
      </p:sp>
      <p:sp>
        <p:nvSpPr>
          <p:cNvPr id="6" name="Slide Number Placeholder 5"/>
          <p:cNvSpPr>
            <a:spLocks noGrp="1"/>
          </p:cNvSpPr>
          <p:nvPr>
            <p:ph type="sldNum" sz="quarter" idx="12"/>
          </p:nvPr>
        </p:nvSpPr>
        <p:spPr/>
        <p:txBody>
          <a:bodyPr/>
          <a:lstStyle/>
          <a:p>
            <a:fld id="{58208072-413A-48D8-97C5-01AD12155DAC}" type="slidenum">
              <a:rPr lang="tr-TR" altLang="en-US" smtClean="0">
                <a:solidFill>
                  <a:srgbClr val="000000"/>
                </a:solidFill>
              </a:rPr>
              <a:pPr/>
              <a:t>‹#›</a:t>
            </a:fld>
            <a:endParaRPr lang="tr-TR" altLang="en-US">
              <a:solidFill>
                <a:srgbClr val="000000"/>
              </a:solidFill>
            </a:endParaRPr>
          </a:p>
        </p:txBody>
      </p:sp>
    </p:spTree>
    <p:extLst>
      <p:ext uri="{BB962C8B-B14F-4D97-AF65-F5344CB8AC3E}">
        <p14:creationId xmlns:p14="http://schemas.microsoft.com/office/powerpoint/2010/main" val="28569772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tr-TR" altLang="en-US">
              <a:solidFill>
                <a:srgbClr val="000000"/>
              </a:solidFill>
            </a:endParaRPr>
          </a:p>
        </p:txBody>
      </p:sp>
      <p:sp>
        <p:nvSpPr>
          <p:cNvPr id="5" name="Footer Placeholder 4"/>
          <p:cNvSpPr>
            <a:spLocks noGrp="1"/>
          </p:cNvSpPr>
          <p:nvPr>
            <p:ph type="ftr" sz="quarter" idx="11"/>
          </p:nvPr>
        </p:nvSpPr>
        <p:spPr/>
        <p:txBody>
          <a:bodyPr/>
          <a:lstStyle/>
          <a:p>
            <a:endParaRPr lang="tr-TR" altLang="en-US">
              <a:solidFill>
                <a:srgbClr val="000000"/>
              </a:solidFill>
            </a:endParaRPr>
          </a:p>
        </p:txBody>
      </p:sp>
      <p:sp>
        <p:nvSpPr>
          <p:cNvPr id="6" name="Slide Number Placeholder 5"/>
          <p:cNvSpPr>
            <a:spLocks noGrp="1"/>
          </p:cNvSpPr>
          <p:nvPr>
            <p:ph type="sldNum" sz="quarter" idx="12"/>
          </p:nvPr>
        </p:nvSpPr>
        <p:spPr/>
        <p:txBody>
          <a:bodyPr/>
          <a:lstStyle/>
          <a:p>
            <a:fld id="{2FCA2C32-86DE-4D93-8E26-8C2F5C3179D9}" type="slidenum">
              <a:rPr lang="tr-TR" altLang="en-US" smtClean="0">
                <a:solidFill>
                  <a:srgbClr val="000000"/>
                </a:solidFill>
              </a:rPr>
              <a:pPr/>
              <a:t>‹#›</a:t>
            </a:fld>
            <a:endParaRPr lang="tr-TR" altLang="en-US">
              <a:solidFill>
                <a:srgbClr val="000000"/>
              </a:solidFill>
            </a:endParaRPr>
          </a:p>
        </p:txBody>
      </p:sp>
    </p:spTree>
    <p:extLst>
      <p:ext uri="{BB962C8B-B14F-4D97-AF65-F5344CB8AC3E}">
        <p14:creationId xmlns:p14="http://schemas.microsoft.com/office/powerpoint/2010/main" val="1373143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6/27/2017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529578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6/27/2017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41266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6/27/2017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9298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C764DE79-268F-4C1A-8933-263129D2AF90}" type="datetimeFigureOut">
              <a:rPr lang="en-US" smtClean="0"/>
              <a:t>6/27/2017</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121867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764DE79-268F-4C1A-8933-263129D2AF90}" type="datetimeFigureOut">
              <a:rPr lang="en-US" smtClean="0"/>
              <a:t>6/27/2017</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57723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C764DE79-268F-4C1A-8933-263129D2AF90}" type="datetimeFigureOut">
              <a:rPr lang="en-US" smtClean="0"/>
              <a:t>6/27/2017</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021308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6/27/2017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023548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fontAlgn="base">
              <a:spcBef>
                <a:spcPct val="0"/>
              </a:spcBef>
              <a:spcAft>
                <a:spcPct val="0"/>
              </a:spcAft>
            </a:pPr>
            <a:endParaRPr lang="tr-TR" altLang="en-US" smtClean="0">
              <a:solidFill>
                <a:srgbClr val="000000"/>
              </a:solidFill>
            </a:endParaRPr>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fontAlgn="base">
              <a:spcBef>
                <a:spcPct val="0"/>
              </a:spcBef>
              <a:spcAft>
                <a:spcPct val="0"/>
              </a:spcAft>
            </a:pPr>
            <a:endParaRPr lang="tr-TR" altLang="en-US" smtClean="0">
              <a:solidFill>
                <a:srgbClr val="000000"/>
              </a:solidFill>
            </a:endParaRPr>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pPr fontAlgn="base">
              <a:spcBef>
                <a:spcPct val="0"/>
              </a:spcBef>
              <a:spcAft>
                <a:spcPct val="0"/>
              </a:spcAft>
            </a:pPr>
            <a:fld id="{1AFB5671-019F-49DD-9B0E-121EC5DC53B3}" type="slidenum">
              <a:rPr lang="tr-TR" altLang="en-US" smtClean="0">
                <a:solidFill>
                  <a:srgbClr val="000000"/>
                </a:solidFill>
              </a:rPr>
              <a:pPr fontAlgn="base">
                <a:spcBef>
                  <a:spcPct val="0"/>
                </a:spcBef>
                <a:spcAft>
                  <a:spcPct val="0"/>
                </a:spcAft>
              </a:pPr>
              <a:t>‹#›</a:t>
            </a:fld>
            <a:endParaRPr lang="tr-TR" altLang="en-US" smtClean="0">
              <a:solidFill>
                <a:srgbClr val="000000"/>
              </a:solidFill>
            </a:endParaRPr>
          </a:p>
        </p:txBody>
      </p:sp>
    </p:spTree>
    <p:extLst>
      <p:ext uri="{BB962C8B-B14F-4D97-AF65-F5344CB8AC3E}">
        <p14:creationId xmlns:p14="http://schemas.microsoft.com/office/powerpoint/2010/main" val="556769617"/>
      </p:ext>
    </p:extLst>
  </p:cSld>
  <p:clrMap bg1="dk1" tx1="lt1" bg2="dk2" tx2="lt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endParaRPr lang="tr-TR" altLang="en-US" smtClean="0">
              <a:solidFill>
                <a:srgbClr val="000000"/>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tr-TR" altLang="en-US" smtClean="0">
              <a:solidFill>
                <a:srgbClr val="000000"/>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1AFB5671-019F-49DD-9B0E-121EC5DC53B3}" type="slidenum">
              <a:rPr lang="tr-TR" altLang="en-US" smtClean="0">
                <a:solidFill>
                  <a:srgbClr val="000000"/>
                </a:solidFill>
              </a:rPr>
              <a:pPr fontAlgn="base">
                <a:spcBef>
                  <a:spcPct val="0"/>
                </a:spcBef>
                <a:spcAft>
                  <a:spcPct val="0"/>
                </a:spcAft>
              </a:pPr>
              <a:t>‹#›</a:t>
            </a:fld>
            <a:endParaRPr lang="tr-TR" altLang="en-US" smtClean="0">
              <a:solidFill>
                <a:srgbClr val="000000"/>
              </a:solidFill>
            </a:endParaRPr>
          </a:p>
        </p:txBody>
      </p:sp>
    </p:spTree>
    <p:extLst>
      <p:ext uri="{BB962C8B-B14F-4D97-AF65-F5344CB8AC3E}">
        <p14:creationId xmlns:p14="http://schemas.microsoft.com/office/powerpoint/2010/main" val="872923541"/>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3.wmf"/></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1973" y="1996533"/>
            <a:ext cx="8551572" cy="2387600"/>
          </a:xfrm>
        </p:spPr>
        <p:txBody>
          <a:bodyPr>
            <a:normAutofit/>
          </a:bodyPr>
          <a:lstStyle/>
          <a:p>
            <a:r>
              <a:rPr lang="en-US" sz="7200" b="1" dirty="0" smtClean="0">
                <a:ln>
                  <a:solidFill>
                    <a:schemeClr val="accent2">
                      <a:lumMod val="60000"/>
                      <a:lumOff val="40000"/>
                    </a:schemeClr>
                  </a:solidFill>
                </a:ln>
                <a:solidFill>
                  <a:srgbClr val="FFC000"/>
                </a:solidFill>
                <a:effectLst>
                  <a:outerShdw blurRad="38100" dist="19050" dir="2700000" algn="tl" rotWithShape="0">
                    <a:schemeClr val="dk1">
                      <a:lumMod val="50000"/>
                      <a:alpha val="40000"/>
                    </a:schemeClr>
                  </a:outerShdw>
                </a:effectLst>
              </a:rPr>
              <a:t>Plots </a:t>
            </a:r>
            <a:r>
              <a:rPr lang="en-US" sz="7200" b="1" dirty="0" smtClean="0">
                <a:ln>
                  <a:solidFill>
                    <a:schemeClr val="accent2">
                      <a:lumMod val="60000"/>
                      <a:lumOff val="40000"/>
                    </a:schemeClr>
                  </a:solidFill>
                </a:ln>
                <a:solidFill>
                  <a:srgbClr val="FFC000"/>
                </a:solidFill>
                <a:effectLst>
                  <a:outerShdw blurRad="38100" dist="19050" dir="2700000" algn="tl" rotWithShape="0">
                    <a:schemeClr val="dk1">
                      <a:lumMod val="50000"/>
                      <a:alpha val="40000"/>
                    </a:schemeClr>
                  </a:outerShdw>
                </a:effectLst>
              </a:rPr>
              <a:t>and Graphics</a:t>
            </a:r>
            <a:endParaRPr lang="en-US" sz="7200" b="1" dirty="0">
              <a:ln>
                <a:solidFill>
                  <a:schemeClr val="accent2">
                    <a:lumMod val="60000"/>
                    <a:lumOff val="40000"/>
                  </a:schemeClr>
                </a:solidFill>
              </a:ln>
              <a:solidFill>
                <a:srgbClr val="FFC000"/>
              </a:solidFill>
              <a:effectLst>
                <a:outerShdw blurRad="38100" dist="19050" dir="2700000" algn="tl" rotWithShape="0">
                  <a:schemeClr val="dk1">
                    <a:lumMod val="50000"/>
                    <a:alpha val="40000"/>
                  </a:schemeClr>
                </a:outerShdw>
              </a:effectLst>
            </a:endParaRPr>
          </a:p>
        </p:txBody>
      </p:sp>
    </p:spTree>
    <p:extLst>
      <p:ext uri="{BB962C8B-B14F-4D97-AF65-F5344CB8AC3E}">
        <p14:creationId xmlns:p14="http://schemas.microsoft.com/office/powerpoint/2010/main" val="23442249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270456" y="568325"/>
            <a:ext cx="8035344"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90513" indent="-290513"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sz="2400" dirty="0">
                <a:solidFill>
                  <a:schemeClr val="bg1">
                    <a:lumMod val="20000"/>
                    <a:lumOff val="80000"/>
                  </a:schemeClr>
                </a:solidFill>
              </a:rPr>
              <a:t>The plot will appear in the Figure window. You can obtain a hard copy of the plot in several ways:</a:t>
            </a:r>
          </a:p>
          <a:p>
            <a:pPr algn="just" eaLnBrk="1" hangingPunct="1"/>
            <a:endParaRPr lang="en-US" sz="2400" b="1" dirty="0">
              <a:solidFill>
                <a:schemeClr val="bg1">
                  <a:lumMod val="20000"/>
                  <a:lumOff val="80000"/>
                </a:schemeClr>
              </a:solidFill>
            </a:endParaRPr>
          </a:p>
          <a:p>
            <a:pPr algn="just" eaLnBrk="1" hangingPunct="1"/>
            <a:r>
              <a:rPr lang="en-US" sz="2400" b="1" dirty="0">
                <a:solidFill>
                  <a:schemeClr val="bg1">
                    <a:lumMod val="20000"/>
                    <a:lumOff val="80000"/>
                  </a:schemeClr>
                </a:solidFill>
              </a:rPr>
              <a:t>1. </a:t>
            </a:r>
            <a:r>
              <a:rPr lang="en-US" sz="2400" dirty="0" smtClean="0">
                <a:solidFill>
                  <a:schemeClr val="bg1">
                    <a:lumMod val="20000"/>
                    <a:lumOff val="80000"/>
                  </a:schemeClr>
                </a:solidFill>
              </a:rPr>
              <a:t>Use </a:t>
            </a:r>
            <a:r>
              <a:rPr lang="en-US" sz="2400" dirty="0">
                <a:solidFill>
                  <a:schemeClr val="bg1">
                    <a:lumMod val="20000"/>
                    <a:lumOff val="80000"/>
                  </a:schemeClr>
                </a:solidFill>
              </a:rPr>
              <a:t>the menu system. Select </a:t>
            </a:r>
            <a:r>
              <a:rPr lang="en-US" sz="2400" b="1" dirty="0">
                <a:solidFill>
                  <a:schemeClr val="bg1">
                    <a:lumMod val="20000"/>
                    <a:lumOff val="80000"/>
                  </a:schemeClr>
                </a:solidFill>
              </a:rPr>
              <a:t>Print </a:t>
            </a:r>
            <a:r>
              <a:rPr lang="en-US" sz="2400" dirty="0">
                <a:solidFill>
                  <a:schemeClr val="bg1">
                    <a:lumMod val="20000"/>
                    <a:lumOff val="80000"/>
                  </a:schemeClr>
                </a:solidFill>
              </a:rPr>
              <a:t>on the </a:t>
            </a:r>
            <a:r>
              <a:rPr lang="en-US" sz="2400" b="1" dirty="0">
                <a:solidFill>
                  <a:schemeClr val="bg1">
                    <a:lumMod val="20000"/>
                    <a:lumOff val="80000"/>
                  </a:schemeClr>
                </a:solidFill>
              </a:rPr>
              <a:t>File </a:t>
            </a:r>
            <a:r>
              <a:rPr lang="en-US" sz="2400" dirty="0">
                <a:solidFill>
                  <a:schemeClr val="bg1">
                    <a:lumMod val="20000"/>
                    <a:lumOff val="80000"/>
                  </a:schemeClr>
                </a:solidFill>
              </a:rPr>
              <a:t>menu in the Figure window. Answer </a:t>
            </a:r>
            <a:r>
              <a:rPr lang="en-US" sz="2400" b="1" dirty="0">
                <a:solidFill>
                  <a:schemeClr val="bg1">
                    <a:lumMod val="20000"/>
                    <a:lumOff val="80000"/>
                  </a:schemeClr>
                </a:solidFill>
              </a:rPr>
              <a:t>OK </a:t>
            </a:r>
            <a:r>
              <a:rPr lang="en-US" sz="2400" dirty="0">
                <a:solidFill>
                  <a:schemeClr val="bg1">
                    <a:lumMod val="20000"/>
                    <a:lumOff val="80000"/>
                  </a:schemeClr>
                </a:solidFill>
              </a:rPr>
              <a:t>when you are prompted to continue the printing process.</a:t>
            </a:r>
          </a:p>
          <a:p>
            <a:pPr algn="just" eaLnBrk="1" hangingPunct="1"/>
            <a:r>
              <a:rPr lang="en-US" sz="2400" b="1" dirty="0">
                <a:solidFill>
                  <a:schemeClr val="bg1">
                    <a:lumMod val="20000"/>
                    <a:lumOff val="80000"/>
                  </a:schemeClr>
                </a:solidFill>
              </a:rPr>
              <a:t>2. </a:t>
            </a:r>
            <a:r>
              <a:rPr lang="en-US" sz="2400" b="1" dirty="0">
                <a:solidFill>
                  <a:schemeClr val="bg1">
                    <a:lumMod val="20000"/>
                    <a:lumOff val="80000"/>
                  </a:schemeClr>
                </a:solidFill>
              </a:rPr>
              <a:t>T</a:t>
            </a:r>
            <a:r>
              <a:rPr lang="en-US" sz="2400" dirty="0" smtClean="0">
                <a:solidFill>
                  <a:schemeClr val="bg1">
                    <a:lumMod val="20000"/>
                    <a:lumOff val="80000"/>
                  </a:schemeClr>
                </a:solidFill>
              </a:rPr>
              <a:t>ype </a:t>
            </a:r>
            <a:r>
              <a:rPr lang="en-US" sz="2400" dirty="0">
                <a:solidFill>
                  <a:schemeClr val="bg1">
                    <a:lumMod val="20000"/>
                    <a:lumOff val="80000"/>
                  </a:schemeClr>
                </a:solidFill>
                <a:latin typeface="Courier New" panose="02070309020205020404" pitchFamily="49" charset="0"/>
              </a:rPr>
              <a:t>print </a:t>
            </a:r>
            <a:r>
              <a:rPr lang="en-US" sz="2400" dirty="0">
                <a:solidFill>
                  <a:schemeClr val="bg1">
                    <a:lumMod val="20000"/>
                    <a:lumOff val="80000"/>
                  </a:schemeClr>
                </a:solidFill>
              </a:rPr>
              <a:t>at the command line. This command sends the current plot directly to the printer.</a:t>
            </a:r>
          </a:p>
          <a:p>
            <a:pPr algn="just" eaLnBrk="1" hangingPunct="1"/>
            <a:r>
              <a:rPr lang="en-US" sz="2400" b="1" dirty="0">
                <a:solidFill>
                  <a:schemeClr val="bg1">
                    <a:lumMod val="20000"/>
                    <a:lumOff val="80000"/>
                  </a:schemeClr>
                </a:solidFill>
              </a:rPr>
              <a:t>3. </a:t>
            </a:r>
            <a:r>
              <a:rPr lang="en-US" sz="2400" dirty="0" smtClean="0">
                <a:solidFill>
                  <a:schemeClr val="bg1">
                    <a:lumMod val="20000"/>
                    <a:lumOff val="80000"/>
                  </a:schemeClr>
                </a:solidFill>
              </a:rPr>
              <a:t>Save </a:t>
            </a:r>
            <a:r>
              <a:rPr lang="en-US" sz="2400" dirty="0">
                <a:solidFill>
                  <a:schemeClr val="bg1">
                    <a:lumMod val="20000"/>
                    <a:lumOff val="80000"/>
                  </a:schemeClr>
                </a:solidFill>
              </a:rPr>
              <a:t>the plot to a file to be printed later or imported into another application such as a word processor. You need to know something about graphics file formats to use this file properly. See the subsection </a:t>
            </a:r>
            <a:r>
              <a:rPr lang="en-US" sz="2400" b="1" dirty="0">
                <a:solidFill>
                  <a:schemeClr val="bg1">
                    <a:lumMod val="20000"/>
                    <a:lumOff val="80000"/>
                  </a:schemeClr>
                </a:solidFill>
              </a:rPr>
              <a:t>Exporting </a:t>
            </a:r>
            <a:r>
              <a:rPr lang="en-US" sz="2400" b="1" dirty="0" smtClean="0">
                <a:solidFill>
                  <a:schemeClr val="bg1">
                    <a:lumMod val="20000"/>
                    <a:lumOff val="80000"/>
                  </a:schemeClr>
                </a:solidFill>
              </a:rPr>
              <a:t>Figures</a:t>
            </a:r>
            <a:endParaRPr lang="en-US" sz="2400" dirty="0">
              <a:solidFill>
                <a:schemeClr val="bg1">
                  <a:lumMod val="20000"/>
                  <a:lumOff val="80000"/>
                </a:schemeClr>
              </a:solidFill>
              <a:latin typeface="Courier New" panose="02070309020205020404" pitchFamily="49" charset="0"/>
            </a:endParaRPr>
          </a:p>
        </p:txBody>
      </p:sp>
    </p:spTree>
    <p:extLst>
      <p:ext uri="{BB962C8B-B14F-4D97-AF65-F5344CB8AC3E}">
        <p14:creationId xmlns:p14="http://schemas.microsoft.com/office/powerpoint/2010/main" val="17664869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7"/>
          <p:cNvSpPr>
            <a:spLocks noChangeArrowheads="1"/>
          </p:cNvSpPr>
          <p:nvPr/>
        </p:nvSpPr>
        <p:spPr bwMode="auto">
          <a:xfrm>
            <a:off x="812800" y="568325"/>
            <a:ext cx="72644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0513" indent="-290513"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dirty="0">
                <a:solidFill>
                  <a:schemeClr val="bg1">
                    <a:lumMod val="20000"/>
                    <a:lumOff val="80000"/>
                  </a:schemeClr>
                </a:solidFill>
              </a:rPr>
              <a:t>When you have finished with the plot, close the figure window by selecting </a:t>
            </a:r>
            <a:r>
              <a:rPr lang="en-US" sz="2400" b="1" dirty="0">
                <a:solidFill>
                  <a:schemeClr val="bg1">
                    <a:lumMod val="20000"/>
                    <a:lumOff val="80000"/>
                  </a:schemeClr>
                </a:solidFill>
              </a:rPr>
              <a:t>Close </a:t>
            </a:r>
            <a:r>
              <a:rPr lang="en-US" sz="2400" dirty="0">
                <a:solidFill>
                  <a:schemeClr val="bg1">
                    <a:lumMod val="20000"/>
                    <a:lumOff val="80000"/>
                  </a:schemeClr>
                </a:solidFill>
              </a:rPr>
              <a:t>from the </a:t>
            </a:r>
            <a:r>
              <a:rPr lang="en-US" sz="2400" b="1" dirty="0">
                <a:solidFill>
                  <a:schemeClr val="bg1">
                    <a:lumMod val="20000"/>
                    <a:lumOff val="80000"/>
                  </a:schemeClr>
                </a:solidFill>
              </a:rPr>
              <a:t>File </a:t>
            </a:r>
            <a:r>
              <a:rPr lang="en-US" sz="2400" dirty="0">
                <a:solidFill>
                  <a:schemeClr val="bg1">
                    <a:lumMod val="20000"/>
                    <a:lumOff val="80000"/>
                  </a:schemeClr>
                </a:solidFill>
              </a:rPr>
              <a:t>menu in the figure window.</a:t>
            </a:r>
          </a:p>
          <a:p>
            <a:pPr eaLnBrk="1" hangingPunct="1"/>
            <a:endParaRPr lang="en-US" sz="2400" dirty="0">
              <a:solidFill>
                <a:schemeClr val="bg1">
                  <a:lumMod val="20000"/>
                  <a:lumOff val="80000"/>
                </a:schemeClr>
              </a:solidFill>
            </a:endParaRPr>
          </a:p>
          <a:p>
            <a:pPr eaLnBrk="1" hangingPunct="1"/>
            <a:r>
              <a:rPr lang="en-US" sz="2400" dirty="0">
                <a:solidFill>
                  <a:schemeClr val="bg1">
                    <a:lumMod val="20000"/>
                    <a:lumOff val="80000"/>
                  </a:schemeClr>
                </a:solidFill>
              </a:rPr>
              <a:t>Note that using the </a:t>
            </a:r>
            <a:r>
              <a:rPr lang="en-US" sz="2400" b="1" dirty="0">
                <a:solidFill>
                  <a:schemeClr val="bg1">
                    <a:lumMod val="20000"/>
                    <a:lumOff val="80000"/>
                  </a:schemeClr>
                </a:solidFill>
              </a:rPr>
              <a:t>Alt-Tab </a:t>
            </a:r>
            <a:r>
              <a:rPr lang="en-US" sz="2400" dirty="0">
                <a:solidFill>
                  <a:schemeClr val="bg1">
                    <a:lumMod val="20000"/>
                    <a:lumOff val="80000"/>
                  </a:schemeClr>
                </a:solidFill>
              </a:rPr>
              <a:t>key combination in Windows-based systems will return you to the Command window without closing the figure window. </a:t>
            </a:r>
          </a:p>
          <a:p>
            <a:pPr eaLnBrk="1" hangingPunct="1"/>
            <a:endParaRPr lang="en-US" sz="2400" dirty="0">
              <a:solidFill>
                <a:schemeClr val="bg1">
                  <a:lumMod val="20000"/>
                  <a:lumOff val="80000"/>
                </a:schemeClr>
              </a:solidFill>
            </a:endParaRPr>
          </a:p>
          <a:p>
            <a:pPr eaLnBrk="1" hangingPunct="1"/>
            <a:r>
              <a:rPr lang="en-US" sz="2400" dirty="0">
                <a:solidFill>
                  <a:schemeClr val="bg1">
                    <a:lumMod val="20000"/>
                    <a:lumOff val="80000"/>
                  </a:schemeClr>
                </a:solidFill>
              </a:rPr>
              <a:t>If you do not close the window, it will not reappear when a new </a:t>
            </a:r>
            <a:r>
              <a:rPr lang="en-US" sz="2400" dirty="0">
                <a:solidFill>
                  <a:schemeClr val="bg1">
                    <a:lumMod val="20000"/>
                    <a:lumOff val="80000"/>
                  </a:schemeClr>
                </a:solidFill>
                <a:latin typeface="Courier New" panose="02070309020205020404" pitchFamily="49" charset="0"/>
              </a:rPr>
              <a:t>plot</a:t>
            </a:r>
            <a:r>
              <a:rPr lang="en-US" sz="2400" dirty="0">
                <a:solidFill>
                  <a:schemeClr val="bg1">
                    <a:lumMod val="20000"/>
                    <a:lumOff val="80000"/>
                  </a:schemeClr>
                </a:solidFill>
              </a:rPr>
              <a:t> command is executed. However, the figure will still be updated.</a:t>
            </a:r>
          </a:p>
        </p:txBody>
      </p:sp>
    </p:spTree>
    <p:extLst>
      <p:ext uri="{BB962C8B-B14F-4D97-AF65-F5344CB8AC3E}">
        <p14:creationId xmlns:p14="http://schemas.microsoft.com/office/powerpoint/2010/main" val="3182092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27"/>
          <p:cNvSpPr>
            <a:spLocks noChangeArrowheads="1"/>
          </p:cNvSpPr>
          <p:nvPr/>
        </p:nvSpPr>
        <p:spPr bwMode="auto">
          <a:xfrm>
            <a:off x="812800" y="381000"/>
            <a:ext cx="79502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0513" indent="-290513"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dirty="0">
                <a:solidFill>
                  <a:schemeClr val="bg1">
                    <a:lumMod val="20000"/>
                    <a:lumOff val="80000"/>
                  </a:schemeClr>
                </a:solidFill>
              </a:rPr>
              <a:t>Requirements for a Correct Plot </a:t>
            </a:r>
          </a:p>
          <a:p>
            <a:pPr eaLnBrk="1" hangingPunct="1"/>
            <a:endParaRPr lang="en-US" sz="2400" dirty="0">
              <a:solidFill>
                <a:schemeClr val="bg1">
                  <a:lumMod val="20000"/>
                  <a:lumOff val="80000"/>
                </a:schemeClr>
              </a:solidFill>
            </a:endParaRPr>
          </a:p>
          <a:p>
            <a:pPr eaLnBrk="1" hangingPunct="1"/>
            <a:r>
              <a:rPr lang="en-US" sz="2400" dirty="0">
                <a:solidFill>
                  <a:schemeClr val="bg1">
                    <a:lumMod val="20000"/>
                    <a:lumOff val="80000"/>
                  </a:schemeClr>
                </a:solidFill>
              </a:rPr>
              <a:t>The following list describes the essential features of any plot:</a:t>
            </a:r>
            <a:endParaRPr lang="en-US" sz="2400" b="1" dirty="0">
              <a:solidFill>
                <a:schemeClr val="bg1">
                  <a:lumMod val="20000"/>
                  <a:lumOff val="80000"/>
                </a:schemeClr>
              </a:solidFill>
            </a:endParaRPr>
          </a:p>
          <a:p>
            <a:pPr eaLnBrk="1" hangingPunct="1"/>
            <a:r>
              <a:rPr lang="en-US" sz="2400" b="1" dirty="0">
                <a:solidFill>
                  <a:schemeClr val="bg1">
                    <a:lumMod val="20000"/>
                    <a:lumOff val="80000"/>
                  </a:schemeClr>
                </a:solidFill>
              </a:rPr>
              <a:t>1.  </a:t>
            </a:r>
            <a:r>
              <a:rPr lang="en-US" sz="2400" dirty="0">
                <a:solidFill>
                  <a:schemeClr val="bg1">
                    <a:lumMod val="20000"/>
                    <a:lumOff val="80000"/>
                  </a:schemeClr>
                </a:solidFill>
              </a:rPr>
              <a:t>Each axis must be labeled with the name of the quantity being plotted </a:t>
            </a:r>
            <a:r>
              <a:rPr lang="en-US" sz="2400" i="1" dirty="0">
                <a:solidFill>
                  <a:schemeClr val="bg1">
                    <a:lumMod val="20000"/>
                    <a:lumOff val="80000"/>
                  </a:schemeClr>
                </a:solidFill>
              </a:rPr>
              <a:t>and its units! </a:t>
            </a:r>
            <a:r>
              <a:rPr lang="en-US" sz="2400" dirty="0">
                <a:solidFill>
                  <a:schemeClr val="bg1">
                    <a:lumMod val="20000"/>
                    <a:lumOff val="80000"/>
                  </a:schemeClr>
                </a:solidFill>
              </a:rPr>
              <a:t>If two or more quantities having different units are plotted (such as when plotting both speed and distance versus time), indicate the units in the axis label if there is room, or in the legend or labels for each curve.</a:t>
            </a:r>
          </a:p>
          <a:p>
            <a:pPr eaLnBrk="1" hangingPunct="1"/>
            <a:r>
              <a:rPr lang="en-US" sz="2400" b="1" dirty="0">
                <a:solidFill>
                  <a:schemeClr val="bg1">
                    <a:lumMod val="20000"/>
                    <a:lumOff val="80000"/>
                  </a:schemeClr>
                </a:solidFill>
              </a:rPr>
              <a:t>2.  </a:t>
            </a:r>
            <a:r>
              <a:rPr lang="en-US" sz="2400" dirty="0">
                <a:solidFill>
                  <a:schemeClr val="bg1">
                    <a:lumMod val="20000"/>
                    <a:lumOff val="80000"/>
                  </a:schemeClr>
                </a:solidFill>
              </a:rPr>
              <a:t>Each axis should have regularly spaced tick marks at convenient intervals—not too sparse, but not too dense—with a spacing that is easy to interpret and interpolate. For example, use 0.1, 0.2, and so on, rather than 0.13, 0.26, and so on.</a:t>
            </a:r>
          </a:p>
        </p:txBody>
      </p:sp>
      <p:sp>
        <p:nvSpPr>
          <p:cNvPr id="9220" name="Text Box 1029"/>
          <p:cNvSpPr txBox="1">
            <a:spLocks noChangeArrowheads="1"/>
          </p:cNvSpPr>
          <p:nvPr/>
        </p:nvSpPr>
        <p:spPr bwMode="auto">
          <a:xfrm>
            <a:off x="6629400" y="6248400"/>
            <a:ext cx="2100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400" dirty="0">
                <a:solidFill>
                  <a:schemeClr val="bg1">
                    <a:lumMod val="20000"/>
                    <a:lumOff val="80000"/>
                  </a:schemeClr>
                </a:solidFill>
              </a:rPr>
              <a:t>(continued …)</a:t>
            </a:r>
          </a:p>
        </p:txBody>
      </p:sp>
    </p:spTree>
    <p:extLst>
      <p:ext uri="{BB962C8B-B14F-4D97-AF65-F5344CB8AC3E}">
        <p14:creationId xmlns:p14="http://schemas.microsoft.com/office/powerpoint/2010/main" val="30643887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7"/>
          <p:cNvSpPr>
            <a:spLocks noChangeArrowheads="1"/>
          </p:cNvSpPr>
          <p:nvPr/>
        </p:nvSpPr>
        <p:spPr bwMode="auto">
          <a:xfrm>
            <a:off x="685800" y="1295400"/>
            <a:ext cx="77724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0513" indent="-290513"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dirty="0">
                <a:solidFill>
                  <a:schemeClr val="bg1">
                    <a:lumMod val="20000"/>
                    <a:lumOff val="80000"/>
                  </a:schemeClr>
                </a:solidFill>
              </a:rPr>
              <a:t>3.  </a:t>
            </a:r>
            <a:r>
              <a:rPr lang="en-US" sz="2400" dirty="0">
                <a:solidFill>
                  <a:schemeClr val="bg1">
                    <a:lumMod val="20000"/>
                    <a:lumOff val="80000"/>
                  </a:schemeClr>
                </a:solidFill>
              </a:rPr>
              <a:t>If you are plotting more than one curve or data set, label each on its plot or use a legend to distinguish them.</a:t>
            </a:r>
          </a:p>
          <a:p>
            <a:pPr eaLnBrk="1" hangingPunct="1"/>
            <a:r>
              <a:rPr lang="en-US" sz="2400" b="1" dirty="0">
                <a:solidFill>
                  <a:schemeClr val="bg1">
                    <a:lumMod val="20000"/>
                    <a:lumOff val="80000"/>
                  </a:schemeClr>
                </a:solidFill>
              </a:rPr>
              <a:t>4.  </a:t>
            </a:r>
            <a:r>
              <a:rPr lang="en-US" sz="2400" dirty="0">
                <a:solidFill>
                  <a:schemeClr val="bg1">
                    <a:lumMod val="20000"/>
                    <a:lumOff val="80000"/>
                  </a:schemeClr>
                </a:solidFill>
              </a:rPr>
              <a:t>If you are preparing multiple plots of a similar type or if the axes’ labels cannot convey enough information, use a title.</a:t>
            </a:r>
          </a:p>
          <a:p>
            <a:pPr eaLnBrk="1" hangingPunct="1"/>
            <a:r>
              <a:rPr lang="en-US" sz="2400" b="1" dirty="0">
                <a:solidFill>
                  <a:schemeClr val="bg1">
                    <a:lumMod val="20000"/>
                    <a:lumOff val="80000"/>
                  </a:schemeClr>
                </a:solidFill>
              </a:rPr>
              <a:t>5.  </a:t>
            </a:r>
            <a:r>
              <a:rPr lang="en-US" sz="2400" dirty="0">
                <a:solidFill>
                  <a:schemeClr val="bg1">
                    <a:lumMod val="20000"/>
                    <a:lumOff val="80000"/>
                  </a:schemeClr>
                </a:solidFill>
              </a:rPr>
              <a:t>If you are plotting measured data, plot each data point with a symbol such as a circle, square, or cross (use the same symbol for every point in the same data set). If there are many data points, plot them using the dot symbol.</a:t>
            </a:r>
          </a:p>
        </p:txBody>
      </p:sp>
      <p:sp>
        <p:nvSpPr>
          <p:cNvPr id="10244" name="Text Box 1029"/>
          <p:cNvSpPr txBox="1">
            <a:spLocks noChangeArrowheads="1"/>
          </p:cNvSpPr>
          <p:nvPr/>
        </p:nvSpPr>
        <p:spPr bwMode="auto">
          <a:xfrm>
            <a:off x="990600" y="457200"/>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2400" b="1" dirty="0">
                <a:solidFill>
                  <a:schemeClr val="bg1">
                    <a:lumMod val="20000"/>
                    <a:lumOff val="80000"/>
                  </a:schemeClr>
                </a:solidFill>
              </a:rPr>
              <a:t>Requirements for a Correct Plot (continued)</a:t>
            </a:r>
          </a:p>
        </p:txBody>
      </p:sp>
      <p:sp>
        <p:nvSpPr>
          <p:cNvPr id="10245" name="Text Box 1030"/>
          <p:cNvSpPr txBox="1">
            <a:spLocks noChangeArrowheads="1"/>
          </p:cNvSpPr>
          <p:nvPr/>
        </p:nvSpPr>
        <p:spPr bwMode="auto">
          <a:xfrm>
            <a:off x="5715000" y="60198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400"/>
              <a:t>(continued …)</a:t>
            </a:r>
          </a:p>
        </p:txBody>
      </p:sp>
    </p:spTree>
    <p:extLst>
      <p:ext uri="{BB962C8B-B14F-4D97-AF65-F5344CB8AC3E}">
        <p14:creationId xmlns:p14="http://schemas.microsoft.com/office/powerpoint/2010/main" val="10349382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ChangeArrowheads="1"/>
          </p:cNvSpPr>
          <p:nvPr/>
        </p:nvSpPr>
        <p:spPr bwMode="auto">
          <a:xfrm>
            <a:off x="812800" y="1143000"/>
            <a:ext cx="75692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0513" indent="-290513"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dirty="0">
                <a:solidFill>
                  <a:schemeClr val="bg1">
                    <a:lumMod val="20000"/>
                    <a:lumOff val="80000"/>
                  </a:schemeClr>
                </a:solidFill>
              </a:rPr>
              <a:t>6.  </a:t>
            </a:r>
            <a:r>
              <a:rPr lang="en-US" sz="2400" dirty="0">
                <a:solidFill>
                  <a:schemeClr val="bg1">
                    <a:lumMod val="20000"/>
                    <a:lumOff val="80000"/>
                  </a:schemeClr>
                </a:solidFill>
              </a:rPr>
              <a:t>Sometimes data symbols are connected by lines to help the viewer visualize the data, especially if there are few data points. However, connecting the data points, especially with a solid line, might be interpreted to imply knowledge of what occurs between the data points. Thus you should be careful to prevent such misinterpretation.</a:t>
            </a:r>
          </a:p>
          <a:p>
            <a:pPr eaLnBrk="1" hangingPunct="1"/>
            <a:r>
              <a:rPr lang="en-US" sz="2400" b="1" dirty="0">
                <a:solidFill>
                  <a:schemeClr val="bg1">
                    <a:lumMod val="20000"/>
                    <a:lumOff val="80000"/>
                  </a:schemeClr>
                </a:solidFill>
              </a:rPr>
              <a:t>7.  </a:t>
            </a:r>
            <a:r>
              <a:rPr lang="en-US" sz="2400" dirty="0">
                <a:solidFill>
                  <a:schemeClr val="bg1">
                    <a:lumMod val="20000"/>
                    <a:lumOff val="80000"/>
                  </a:schemeClr>
                </a:solidFill>
              </a:rPr>
              <a:t>If you are plotting points generated by evaluating a function (as opposed to measured data), do </a:t>
            </a:r>
            <a:r>
              <a:rPr lang="en-US" sz="2400" i="1" dirty="0">
                <a:solidFill>
                  <a:schemeClr val="bg1">
                    <a:lumMod val="20000"/>
                    <a:lumOff val="80000"/>
                  </a:schemeClr>
                </a:solidFill>
              </a:rPr>
              <a:t>not </a:t>
            </a:r>
            <a:r>
              <a:rPr lang="en-US" sz="2400" dirty="0">
                <a:solidFill>
                  <a:schemeClr val="bg1">
                    <a:lumMod val="20000"/>
                    <a:lumOff val="80000"/>
                  </a:schemeClr>
                </a:solidFill>
              </a:rPr>
              <a:t>use a symbol to plot the points. Instead, be sure to generate many points, and connect the points with solid lines.</a:t>
            </a:r>
          </a:p>
        </p:txBody>
      </p:sp>
      <p:sp>
        <p:nvSpPr>
          <p:cNvPr id="11268" name="Text Box 5"/>
          <p:cNvSpPr txBox="1">
            <a:spLocks noChangeArrowheads="1"/>
          </p:cNvSpPr>
          <p:nvPr/>
        </p:nvSpPr>
        <p:spPr bwMode="auto">
          <a:xfrm>
            <a:off x="1143000" y="609600"/>
            <a:ext cx="3733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p>
        </p:txBody>
      </p:sp>
    </p:spTree>
    <p:extLst>
      <p:ext uri="{BB962C8B-B14F-4D97-AF65-F5344CB8AC3E}">
        <p14:creationId xmlns:p14="http://schemas.microsoft.com/office/powerpoint/2010/main" val="40051697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838200" y="381000"/>
            <a:ext cx="7874000"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dirty="0">
                <a:solidFill>
                  <a:schemeClr val="bg1">
                    <a:lumMod val="20000"/>
                    <a:lumOff val="80000"/>
                  </a:schemeClr>
                </a:solidFill>
              </a:rPr>
              <a:t>The</a:t>
            </a:r>
            <a:r>
              <a:rPr lang="en-US" sz="2400" b="1" dirty="0">
                <a:solidFill>
                  <a:schemeClr val="bg1">
                    <a:lumMod val="20000"/>
                    <a:lumOff val="80000"/>
                  </a:schemeClr>
                </a:solidFill>
                <a:latin typeface="Courier New" panose="02070309020205020404" pitchFamily="49" charset="0"/>
              </a:rPr>
              <a:t> grid</a:t>
            </a:r>
            <a:r>
              <a:rPr lang="en-US" sz="2400" b="1" dirty="0">
                <a:solidFill>
                  <a:schemeClr val="bg1">
                    <a:lumMod val="20000"/>
                    <a:lumOff val="80000"/>
                  </a:schemeClr>
                </a:solidFill>
              </a:rPr>
              <a:t> and </a:t>
            </a:r>
            <a:r>
              <a:rPr lang="en-US" sz="2400" b="1" dirty="0">
                <a:solidFill>
                  <a:schemeClr val="bg1">
                    <a:lumMod val="20000"/>
                    <a:lumOff val="80000"/>
                  </a:schemeClr>
                </a:solidFill>
                <a:latin typeface="Courier New" panose="02070309020205020404" pitchFamily="49" charset="0"/>
              </a:rPr>
              <a:t>axis</a:t>
            </a:r>
            <a:r>
              <a:rPr lang="en-US" sz="2400" b="1" dirty="0">
                <a:solidFill>
                  <a:schemeClr val="bg1">
                    <a:lumMod val="20000"/>
                    <a:lumOff val="80000"/>
                  </a:schemeClr>
                </a:solidFill>
              </a:rPr>
              <a:t> Commands</a:t>
            </a:r>
          </a:p>
          <a:p>
            <a:pPr eaLnBrk="1" hangingPunct="1"/>
            <a:endParaRPr lang="en-US" sz="2400" dirty="0">
              <a:solidFill>
                <a:schemeClr val="bg1">
                  <a:lumMod val="20000"/>
                  <a:lumOff val="80000"/>
                </a:schemeClr>
              </a:solidFill>
            </a:endParaRPr>
          </a:p>
          <a:p>
            <a:pPr eaLnBrk="1" hangingPunct="1"/>
            <a:r>
              <a:rPr lang="en-US" sz="2400" dirty="0">
                <a:solidFill>
                  <a:schemeClr val="bg1">
                    <a:lumMod val="20000"/>
                    <a:lumOff val="80000"/>
                  </a:schemeClr>
                </a:solidFill>
              </a:rPr>
              <a:t>The </a:t>
            </a:r>
            <a:r>
              <a:rPr lang="en-US" sz="2400" dirty="0">
                <a:solidFill>
                  <a:schemeClr val="bg1">
                    <a:lumMod val="20000"/>
                    <a:lumOff val="80000"/>
                  </a:schemeClr>
                </a:solidFill>
                <a:latin typeface="Courier New" panose="02070309020205020404" pitchFamily="49" charset="0"/>
              </a:rPr>
              <a:t>grid</a:t>
            </a:r>
            <a:r>
              <a:rPr lang="en-US" sz="2400" dirty="0">
                <a:solidFill>
                  <a:schemeClr val="bg1">
                    <a:lumMod val="20000"/>
                    <a:lumOff val="80000"/>
                  </a:schemeClr>
                </a:solidFill>
              </a:rPr>
              <a:t> command displays gridlines at the tick marks corresponding to the tick labels.  Type </a:t>
            </a:r>
            <a:r>
              <a:rPr lang="en-US" sz="2400" dirty="0">
                <a:solidFill>
                  <a:schemeClr val="bg1">
                    <a:lumMod val="20000"/>
                    <a:lumOff val="80000"/>
                  </a:schemeClr>
                </a:solidFill>
                <a:latin typeface="Courier New" panose="02070309020205020404" pitchFamily="49" charset="0"/>
              </a:rPr>
              <a:t>grid on</a:t>
            </a:r>
            <a:r>
              <a:rPr lang="en-US" sz="2400" dirty="0">
                <a:solidFill>
                  <a:schemeClr val="bg1">
                    <a:lumMod val="20000"/>
                    <a:lumOff val="80000"/>
                  </a:schemeClr>
                </a:solidFill>
              </a:rPr>
              <a:t> to add gridlines; type </a:t>
            </a:r>
            <a:r>
              <a:rPr lang="en-US" sz="2400" dirty="0">
                <a:solidFill>
                  <a:schemeClr val="bg1">
                    <a:lumMod val="20000"/>
                    <a:lumOff val="80000"/>
                  </a:schemeClr>
                </a:solidFill>
                <a:latin typeface="Courier New" panose="02070309020205020404" pitchFamily="49" charset="0"/>
              </a:rPr>
              <a:t>grid off</a:t>
            </a:r>
            <a:r>
              <a:rPr lang="en-US" sz="2400" dirty="0">
                <a:solidFill>
                  <a:schemeClr val="bg1">
                    <a:lumMod val="20000"/>
                    <a:lumOff val="80000"/>
                  </a:schemeClr>
                </a:solidFill>
              </a:rPr>
              <a:t> to stop plotting gridlines. When used by itself, </a:t>
            </a:r>
            <a:r>
              <a:rPr lang="en-US" sz="2400" dirty="0">
                <a:solidFill>
                  <a:schemeClr val="bg1">
                    <a:lumMod val="20000"/>
                    <a:lumOff val="80000"/>
                  </a:schemeClr>
                </a:solidFill>
                <a:latin typeface="Courier New" panose="02070309020205020404" pitchFamily="49" charset="0"/>
              </a:rPr>
              <a:t>grid</a:t>
            </a:r>
            <a:r>
              <a:rPr lang="en-US" sz="2400" dirty="0">
                <a:solidFill>
                  <a:schemeClr val="bg1">
                    <a:lumMod val="20000"/>
                    <a:lumOff val="80000"/>
                  </a:schemeClr>
                </a:solidFill>
              </a:rPr>
              <a:t> toggles this feature on or off, but you might want to use </a:t>
            </a:r>
            <a:r>
              <a:rPr lang="en-US" sz="2400" dirty="0">
                <a:solidFill>
                  <a:schemeClr val="bg1">
                    <a:lumMod val="20000"/>
                    <a:lumOff val="80000"/>
                  </a:schemeClr>
                </a:solidFill>
                <a:latin typeface="Courier New" panose="02070309020205020404" pitchFamily="49" charset="0"/>
              </a:rPr>
              <a:t>grid on</a:t>
            </a:r>
            <a:r>
              <a:rPr lang="en-US" sz="2400" dirty="0">
                <a:solidFill>
                  <a:schemeClr val="bg1">
                    <a:lumMod val="20000"/>
                    <a:lumOff val="80000"/>
                  </a:schemeClr>
                </a:solidFill>
              </a:rPr>
              <a:t> and </a:t>
            </a:r>
            <a:r>
              <a:rPr lang="en-US" sz="2400" dirty="0">
                <a:solidFill>
                  <a:schemeClr val="bg1">
                    <a:lumMod val="20000"/>
                    <a:lumOff val="80000"/>
                  </a:schemeClr>
                </a:solidFill>
                <a:latin typeface="Courier New" panose="02070309020205020404" pitchFamily="49" charset="0"/>
              </a:rPr>
              <a:t>grid off</a:t>
            </a:r>
            <a:r>
              <a:rPr lang="en-US" sz="2400" dirty="0">
                <a:solidFill>
                  <a:schemeClr val="bg1">
                    <a:lumMod val="20000"/>
                    <a:lumOff val="80000"/>
                  </a:schemeClr>
                </a:solidFill>
              </a:rPr>
              <a:t> to be sure.</a:t>
            </a:r>
          </a:p>
          <a:p>
            <a:pPr eaLnBrk="1" hangingPunct="1"/>
            <a:endParaRPr lang="en-US" sz="2400" b="1" dirty="0">
              <a:solidFill>
                <a:schemeClr val="bg1">
                  <a:lumMod val="20000"/>
                  <a:lumOff val="80000"/>
                </a:schemeClr>
              </a:solidFill>
            </a:endParaRPr>
          </a:p>
          <a:p>
            <a:pPr eaLnBrk="1" hangingPunct="1"/>
            <a:r>
              <a:rPr lang="en-US" sz="2400" dirty="0">
                <a:solidFill>
                  <a:schemeClr val="bg1">
                    <a:lumMod val="20000"/>
                    <a:lumOff val="80000"/>
                  </a:schemeClr>
                </a:solidFill>
              </a:rPr>
              <a:t>You can use the </a:t>
            </a:r>
            <a:r>
              <a:rPr lang="en-US" sz="2400" dirty="0">
                <a:solidFill>
                  <a:schemeClr val="bg1">
                    <a:lumMod val="20000"/>
                    <a:lumOff val="80000"/>
                  </a:schemeClr>
                </a:solidFill>
                <a:latin typeface="Courier New" panose="02070309020205020404" pitchFamily="49" charset="0"/>
              </a:rPr>
              <a:t>axis</a:t>
            </a:r>
            <a:r>
              <a:rPr lang="en-US" sz="2400" dirty="0">
                <a:solidFill>
                  <a:schemeClr val="bg1">
                    <a:lumMod val="20000"/>
                    <a:lumOff val="80000"/>
                  </a:schemeClr>
                </a:solidFill>
              </a:rPr>
              <a:t> command to override the MATLAB selections for the axis limits. The basic syntax is </a:t>
            </a:r>
            <a:r>
              <a:rPr lang="en-US" sz="2400" dirty="0">
                <a:solidFill>
                  <a:schemeClr val="bg1">
                    <a:lumMod val="20000"/>
                    <a:lumOff val="80000"/>
                  </a:schemeClr>
                </a:solidFill>
                <a:latin typeface="Courier New" panose="02070309020205020404" pitchFamily="49" charset="0"/>
              </a:rPr>
              <a:t>axis([</a:t>
            </a:r>
            <a:r>
              <a:rPr lang="en-US" sz="2400" dirty="0" err="1">
                <a:solidFill>
                  <a:schemeClr val="bg1">
                    <a:lumMod val="20000"/>
                    <a:lumOff val="80000"/>
                  </a:schemeClr>
                </a:solidFill>
                <a:latin typeface="Courier New" panose="02070309020205020404" pitchFamily="49" charset="0"/>
              </a:rPr>
              <a:t>xmin</a:t>
            </a:r>
            <a:r>
              <a:rPr lang="en-US" sz="2400" dirty="0">
                <a:solidFill>
                  <a:schemeClr val="bg1">
                    <a:lumMod val="20000"/>
                    <a:lumOff val="80000"/>
                  </a:schemeClr>
                </a:solidFill>
                <a:latin typeface="Courier New" panose="02070309020205020404" pitchFamily="49" charset="0"/>
              </a:rPr>
              <a:t> </a:t>
            </a:r>
            <a:r>
              <a:rPr lang="en-US" sz="2400" dirty="0" err="1">
                <a:solidFill>
                  <a:schemeClr val="bg1">
                    <a:lumMod val="20000"/>
                    <a:lumOff val="80000"/>
                  </a:schemeClr>
                </a:solidFill>
                <a:latin typeface="Courier New" panose="02070309020205020404" pitchFamily="49" charset="0"/>
              </a:rPr>
              <a:t>xmax</a:t>
            </a:r>
            <a:r>
              <a:rPr lang="en-US" sz="2400" dirty="0">
                <a:solidFill>
                  <a:schemeClr val="bg1">
                    <a:lumMod val="20000"/>
                    <a:lumOff val="80000"/>
                  </a:schemeClr>
                </a:solidFill>
                <a:latin typeface="Courier New" panose="02070309020205020404" pitchFamily="49" charset="0"/>
              </a:rPr>
              <a:t> </a:t>
            </a:r>
            <a:r>
              <a:rPr lang="en-US" sz="2400" dirty="0" err="1">
                <a:solidFill>
                  <a:schemeClr val="bg1">
                    <a:lumMod val="20000"/>
                    <a:lumOff val="80000"/>
                  </a:schemeClr>
                </a:solidFill>
                <a:latin typeface="Courier New" panose="02070309020205020404" pitchFamily="49" charset="0"/>
              </a:rPr>
              <a:t>ymin</a:t>
            </a:r>
            <a:r>
              <a:rPr lang="en-US" sz="2400" dirty="0">
                <a:solidFill>
                  <a:schemeClr val="bg1">
                    <a:lumMod val="20000"/>
                    <a:lumOff val="80000"/>
                  </a:schemeClr>
                </a:solidFill>
                <a:latin typeface="Courier New" panose="02070309020205020404" pitchFamily="49" charset="0"/>
              </a:rPr>
              <a:t> </a:t>
            </a:r>
            <a:r>
              <a:rPr lang="en-US" sz="2400" dirty="0" err="1">
                <a:solidFill>
                  <a:schemeClr val="bg1">
                    <a:lumMod val="20000"/>
                    <a:lumOff val="80000"/>
                  </a:schemeClr>
                </a:solidFill>
                <a:latin typeface="Courier New" panose="02070309020205020404" pitchFamily="49" charset="0"/>
              </a:rPr>
              <a:t>ymax</a:t>
            </a:r>
            <a:r>
              <a:rPr lang="en-US" sz="2400" dirty="0">
                <a:solidFill>
                  <a:schemeClr val="bg1">
                    <a:lumMod val="20000"/>
                    <a:lumOff val="80000"/>
                  </a:schemeClr>
                </a:solidFill>
                <a:latin typeface="Courier New" panose="02070309020205020404" pitchFamily="49" charset="0"/>
              </a:rPr>
              <a:t>])</a:t>
            </a:r>
            <a:r>
              <a:rPr lang="en-US" sz="2400" dirty="0">
                <a:solidFill>
                  <a:schemeClr val="bg1">
                    <a:lumMod val="20000"/>
                    <a:lumOff val="80000"/>
                  </a:schemeClr>
                </a:solidFill>
              </a:rPr>
              <a:t>. This command sets the scaling for the </a:t>
            </a:r>
            <a:r>
              <a:rPr lang="en-US" sz="2400" i="1" dirty="0">
                <a:solidFill>
                  <a:schemeClr val="bg1">
                    <a:lumMod val="20000"/>
                    <a:lumOff val="80000"/>
                  </a:schemeClr>
                </a:solidFill>
              </a:rPr>
              <a:t>x</a:t>
            </a:r>
            <a:r>
              <a:rPr lang="en-US" sz="2400" dirty="0">
                <a:solidFill>
                  <a:schemeClr val="bg1">
                    <a:lumMod val="20000"/>
                    <a:lumOff val="80000"/>
                  </a:schemeClr>
                </a:solidFill>
              </a:rPr>
              <a:t>- and </a:t>
            </a:r>
            <a:r>
              <a:rPr lang="en-US" sz="2400" i="1" dirty="0">
                <a:solidFill>
                  <a:schemeClr val="bg1">
                    <a:lumMod val="20000"/>
                    <a:lumOff val="80000"/>
                  </a:schemeClr>
                </a:solidFill>
              </a:rPr>
              <a:t>y</a:t>
            </a:r>
            <a:r>
              <a:rPr lang="en-US" sz="2400" dirty="0">
                <a:solidFill>
                  <a:schemeClr val="bg1">
                    <a:lumMod val="20000"/>
                    <a:lumOff val="80000"/>
                  </a:schemeClr>
                </a:solidFill>
              </a:rPr>
              <a:t>-axes to the minimum and maximum values indicated. Note that, unlike an array, this command does not use commas to separate the values.</a:t>
            </a:r>
          </a:p>
        </p:txBody>
      </p:sp>
      <p:sp>
        <p:nvSpPr>
          <p:cNvPr id="12292" name="Text Box 5"/>
          <p:cNvSpPr txBox="1">
            <a:spLocks noChangeArrowheads="1"/>
          </p:cNvSpPr>
          <p:nvPr/>
        </p:nvSpPr>
        <p:spPr bwMode="auto">
          <a:xfrm>
            <a:off x="4953000" y="6248400"/>
            <a:ext cx="388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2400"/>
              <a:t>More? See page 222.</a:t>
            </a:r>
          </a:p>
        </p:txBody>
      </p:sp>
    </p:spTree>
    <p:extLst>
      <p:ext uri="{BB962C8B-B14F-4D97-AF65-F5344CB8AC3E}">
        <p14:creationId xmlns:p14="http://schemas.microsoft.com/office/powerpoint/2010/main" val="34775093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850" y="138882"/>
            <a:ext cx="7886700" cy="1325563"/>
          </a:xfrm>
        </p:spPr>
        <p:txBody>
          <a:bodyPr/>
          <a:lstStyle/>
          <a:p>
            <a:pPr eaLnBrk="1" hangingPunct="1">
              <a:defRPr/>
            </a:pPr>
            <a:r>
              <a:rPr lang="en-US" sz="2800" b="1" i="1" dirty="0" smtClean="0">
                <a:solidFill>
                  <a:schemeClr val="bg1">
                    <a:lumMod val="20000"/>
                    <a:lumOff val="80000"/>
                  </a:schemeClr>
                </a:solidFill>
              </a:rPr>
              <a:t>Example </a:t>
            </a:r>
            <a:r>
              <a:rPr lang="en-US" sz="2800" b="1" i="1" dirty="0">
                <a:solidFill>
                  <a:schemeClr val="bg1">
                    <a:lumMod val="20000"/>
                    <a:lumOff val="80000"/>
                  </a:schemeClr>
                </a:solidFill>
              </a:rPr>
              <a:t>of a Figure window.  </a:t>
            </a:r>
            <a:endParaRPr lang="en-US" sz="2800" b="1" i="1" dirty="0">
              <a:solidFill>
                <a:schemeClr val="bg1">
                  <a:lumMod val="20000"/>
                  <a:lumOff val="80000"/>
                </a:schemeClr>
              </a:solidFill>
              <a:latin typeface="+mn-lt"/>
            </a:endParaRPr>
          </a:p>
        </p:txBody>
      </p:sp>
      <p:pic>
        <p:nvPicPr>
          <p:cNvPr id="13316" name="Picture 3" descr="M3FIG5P1D2.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120775"/>
            <a:ext cx="5791200" cy="510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03745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6" descr="npo00000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219200"/>
            <a:ext cx="6557963" cy="510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148" name="Text Box 4"/>
          <p:cNvSpPr txBox="1">
            <a:spLocks noChangeArrowheads="1"/>
          </p:cNvSpPr>
          <p:nvPr/>
        </p:nvSpPr>
        <p:spPr bwMode="auto">
          <a:xfrm>
            <a:off x="838986" y="527100"/>
            <a:ext cx="9144000" cy="461665"/>
          </a:xfrm>
          <a:prstGeom prst="rect">
            <a:avLst/>
          </a:prstGeom>
          <a:noFill/>
          <a:ln w="9525">
            <a:noFill/>
            <a:miter lim="800000"/>
            <a:headEnd/>
            <a:tailEnd/>
          </a:ln>
          <a:effectLst/>
        </p:spPr>
        <p:txBody>
          <a:bodyPr>
            <a:spAutoFit/>
          </a:bodyPr>
          <a:lstStyle/>
          <a:p>
            <a:pPr marL="457200" indent="-457200">
              <a:defRPr/>
            </a:pPr>
            <a:r>
              <a:rPr lang="en-US" sz="2400" dirty="0">
                <a:solidFill>
                  <a:schemeClr val="bg1">
                    <a:lumMod val="20000"/>
                    <a:lumOff val="80000"/>
                  </a:schemeClr>
                </a:solidFill>
                <a:latin typeface="+mn-lt"/>
              </a:rPr>
              <a:t>The </a:t>
            </a:r>
            <a:r>
              <a:rPr lang="en-US" sz="2400" dirty="0" err="1">
                <a:solidFill>
                  <a:schemeClr val="bg1">
                    <a:lumMod val="20000"/>
                    <a:lumOff val="80000"/>
                  </a:schemeClr>
                </a:solidFill>
                <a:latin typeface="Courier New" pitchFamily="49" charset="0"/>
                <a:cs typeface="Courier New" pitchFamily="49" charset="0"/>
              </a:rPr>
              <a:t>fplot</a:t>
            </a:r>
            <a:r>
              <a:rPr lang="en-US" sz="2400" dirty="0">
                <a:solidFill>
                  <a:schemeClr val="bg1">
                    <a:lumMod val="20000"/>
                    <a:lumOff val="80000"/>
                  </a:schemeClr>
                </a:solidFill>
              </a:rPr>
              <a:t> command is a “smart” plotting function.  </a:t>
            </a:r>
            <a:endParaRPr lang="en-US" sz="2400" dirty="0">
              <a:solidFill>
                <a:schemeClr val="bg1">
                  <a:lumMod val="20000"/>
                  <a:lumOff val="80000"/>
                </a:schemeClr>
              </a:solidFill>
              <a:latin typeface="Arial" charset="0"/>
            </a:endParaRPr>
          </a:p>
        </p:txBody>
      </p:sp>
    </p:spTree>
    <p:extLst>
      <p:ext uri="{BB962C8B-B14F-4D97-AF65-F5344CB8AC3E}">
        <p14:creationId xmlns:p14="http://schemas.microsoft.com/office/powerpoint/2010/main" val="40264788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npo00000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9238" y="1447800"/>
            <a:ext cx="6105525"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5363" name="Text Box 4"/>
          <p:cNvSpPr txBox="1">
            <a:spLocks noChangeArrowheads="1"/>
          </p:cNvSpPr>
          <p:nvPr/>
        </p:nvSpPr>
        <p:spPr bwMode="auto">
          <a:xfrm>
            <a:off x="154546" y="435222"/>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dirty="0">
                <a:solidFill>
                  <a:schemeClr val="bg1">
                    <a:lumMod val="20000"/>
                    <a:lumOff val="80000"/>
                  </a:schemeClr>
                </a:solidFill>
              </a:rPr>
              <a:t>The function in </a:t>
            </a:r>
            <a:r>
              <a:rPr lang="en-US" sz="2400" b="1" dirty="0" smtClean="0">
                <a:solidFill>
                  <a:schemeClr val="bg1">
                    <a:lumMod val="20000"/>
                    <a:lumOff val="80000"/>
                  </a:schemeClr>
                </a:solidFill>
              </a:rPr>
              <a:t>generated </a:t>
            </a:r>
            <a:r>
              <a:rPr lang="en-US" sz="2400" b="1" dirty="0">
                <a:solidFill>
                  <a:schemeClr val="bg1">
                    <a:lumMod val="20000"/>
                    <a:lumOff val="80000"/>
                  </a:schemeClr>
                </a:solidFill>
              </a:rPr>
              <a:t>with the </a:t>
            </a:r>
            <a:r>
              <a:rPr lang="en-US" sz="2400" b="1" dirty="0">
                <a:solidFill>
                  <a:schemeClr val="bg1">
                    <a:lumMod val="20000"/>
                    <a:lumOff val="80000"/>
                  </a:schemeClr>
                </a:solidFill>
                <a:latin typeface="Courier New" panose="02070309020205020404" pitchFamily="49" charset="0"/>
              </a:rPr>
              <a:t>plot</a:t>
            </a:r>
            <a:r>
              <a:rPr lang="en-US" sz="2400" b="1" dirty="0">
                <a:solidFill>
                  <a:schemeClr val="bg1">
                    <a:lumMod val="20000"/>
                    <a:lumOff val="80000"/>
                  </a:schemeClr>
                </a:solidFill>
              </a:rPr>
              <a:t> command, which gives more control than the </a:t>
            </a:r>
            <a:r>
              <a:rPr lang="en-US" sz="2400" dirty="0" err="1">
                <a:solidFill>
                  <a:schemeClr val="bg1">
                    <a:lumMod val="20000"/>
                    <a:lumOff val="80000"/>
                  </a:schemeClr>
                </a:solidFill>
                <a:latin typeface="Courier New" panose="02070309020205020404" pitchFamily="49" charset="0"/>
              </a:rPr>
              <a:t>fplot</a:t>
            </a:r>
            <a:r>
              <a:rPr lang="en-US" sz="2400" b="1" dirty="0">
                <a:solidFill>
                  <a:schemeClr val="bg1">
                    <a:lumMod val="20000"/>
                    <a:lumOff val="80000"/>
                  </a:schemeClr>
                </a:solidFill>
              </a:rPr>
              <a:t> command.</a:t>
            </a:r>
            <a:r>
              <a:rPr lang="en-US" sz="2400" dirty="0">
                <a:solidFill>
                  <a:schemeClr val="bg1">
                    <a:lumMod val="20000"/>
                    <a:lumOff val="80000"/>
                  </a:schemeClr>
                </a:solidFill>
              </a:rPr>
              <a:t> </a:t>
            </a:r>
            <a:endParaRPr lang="en-US" sz="2400" b="1" dirty="0">
              <a:solidFill>
                <a:schemeClr val="bg1">
                  <a:lumMod val="20000"/>
                  <a:lumOff val="80000"/>
                </a:schemeClr>
              </a:solidFill>
            </a:endParaRPr>
          </a:p>
        </p:txBody>
      </p:sp>
    </p:spTree>
    <p:extLst>
      <p:ext uri="{BB962C8B-B14F-4D97-AF65-F5344CB8AC3E}">
        <p14:creationId xmlns:p14="http://schemas.microsoft.com/office/powerpoint/2010/main" val="20756073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ChangeArrowheads="1"/>
          </p:cNvSpPr>
          <p:nvPr/>
        </p:nvSpPr>
        <p:spPr bwMode="auto">
          <a:xfrm>
            <a:off x="812800" y="568325"/>
            <a:ext cx="81026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dirty="0">
                <a:solidFill>
                  <a:schemeClr val="bg1">
                    <a:lumMod val="20000"/>
                    <a:lumOff val="80000"/>
                  </a:schemeClr>
                </a:solidFill>
              </a:rPr>
              <a:t>Plotting Polynomials with the </a:t>
            </a:r>
            <a:r>
              <a:rPr lang="en-US" sz="2400" dirty="0" err="1">
                <a:solidFill>
                  <a:schemeClr val="bg1">
                    <a:lumMod val="20000"/>
                    <a:lumOff val="80000"/>
                  </a:schemeClr>
                </a:solidFill>
                <a:latin typeface="Courier New" panose="02070309020205020404" pitchFamily="49" charset="0"/>
              </a:rPr>
              <a:t>polyval</a:t>
            </a:r>
            <a:r>
              <a:rPr lang="en-US" sz="2400" b="1" dirty="0">
                <a:solidFill>
                  <a:schemeClr val="bg1">
                    <a:lumMod val="20000"/>
                    <a:lumOff val="80000"/>
                  </a:schemeClr>
                </a:solidFill>
              </a:rPr>
              <a:t> Function.</a:t>
            </a:r>
          </a:p>
          <a:p>
            <a:pPr eaLnBrk="1" hangingPunct="1"/>
            <a:endParaRPr lang="en-US" sz="2400" dirty="0">
              <a:solidFill>
                <a:schemeClr val="bg1">
                  <a:lumMod val="20000"/>
                  <a:lumOff val="80000"/>
                </a:schemeClr>
              </a:solidFill>
            </a:endParaRPr>
          </a:p>
          <a:p>
            <a:pPr eaLnBrk="1" hangingPunct="1"/>
            <a:r>
              <a:rPr lang="en-US" sz="2400" dirty="0">
                <a:solidFill>
                  <a:schemeClr val="bg1">
                    <a:lumMod val="20000"/>
                    <a:lumOff val="80000"/>
                  </a:schemeClr>
                </a:solidFill>
              </a:rPr>
              <a:t>To plot the polynomial 3</a:t>
            </a:r>
            <a:r>
              <a:rPr lang="en-US" sz="2400" i="1" dirty="0">
                <a:solidFill>
                  <a:schemeClr val="bg1">
                    <a:lumMod val="20000"/>
                    <a:lumOff val="80000"/>
                  </a:schemeClr>
                </a:solidFill>
              </a:rPr>
              <a:t>x</a:t>
            </a:r>
            <a:r>
              <a:rPr lang="en-US" sz="2400" baseline="30000" dirty="0">
                <a:solidFill>
                  <a:schemeClr val="bg1">
                    <a:lumMod val="20000"/>
                    <a:lumOff val="80000"/>
                  </a:schemeClr>
                </a:solidFill>
              </a:rPr>
              <a:t>5</a:t>
            </a:r>
            <a:r>
              <a:rPr lang="en-US" sz="2400" dirty="0">
                <a:solidFill>
                  <a:schemeClr val="bg1">
                    <a:lumMod val="20000"/>
                    <a:lumOff val="80000"/>
                  </a:schemeClr>
                </a:solidFill>
              </a:rPr>
              <a:t> + 2</a:t>
            </a:r>
            <a:r>
              <a:rPr lang="en-US" sz="2400" i="1" dirty="0">
                <a:solidFill>
                  <a:schemeClr val="bg1">
                    <a:lumMod val="20000"/>
                    <a:lumOff val="80000"/>
                  </a:schemeClr>
                </a:solidFill>
              </a:rPr>
              <a:t>x</a:t>
            </a:r>
            <a:r>
              <a:rPr lang="en-US" sz="2400" baseline="30000" dirty="0">
                <a:solidFill>
                  <a:schemeClr val="bg1">
                    <a:lumMod val="20000"/>
                    <a:lumOff val="80000"/>
                  </a:schemeClr>
                </a:solidFill>
              </a:rPr>
              <a:t>4</a:t>
            </a:r>
            <a:r>
              <a:rPr lang="en-US" sz="2400" dirty="0">
                <a:solidFill>
                  <a:schemeClr val="bg1">
                    <a:lumMod val="20000"/>
                    <a:lumOff val="80000"/>
                  </a:schemeClr>
                </a:solidFill>
              </a:rPr>
              <a:t> –</a:t>
            </a:r>
            <a:r>
              <a:rPr lang="en-US" sz="2400" dirty="0">
                <a:solidFill>
                  <a:schemeClr val="bg1">
                    <a:lumMod val="20000"/>
                    <a:lumOff val="80000"/>
                  </a:schemeClr>
                </a:solidFill>
                <a:latin typeface="Symbol" panose="05050102010706020507" pitchFamily="18" charset="2"/>
              </a:rPr>
              <a:t> </a:t>
            </a:r>
            <a:r>
              <a:rPr lang="en-US" sz="2400" dirty="0">
                <a:solidFill>
                  <a:schemeClr val="bg1">
                    <a:lumMod val="20000"/>
                    <a:lumOff val="80000"/>
                  </a:schemeClr>
                </a:solidFill>
              </a:rPr>
              <a:t>100</a:t>
            </a:r>
            <a:r>
              <a:rPr lang="en-US" sz="2400" i="1" dirty="0">
                <a:solidFill>
                  <a:schemeClr val="bg1">
                    <a:lumMod val="20000"/>
                    <a:lumOff val="80000"/>
                  </a:schemeClr>
                </a:solidFill>
              </a:rPr>
              <a:t>x</a:t>
            </a:r>
            <a:r>
              <a:rPr lang="en-US" sz="2400" baseline="30000" dirty="0">
                <a:solidFill>
                  <a:schemeClr val="bg1">
                    <a:lumMod val="20000"/>
                    <a:lumOff val="80000"/>
                  </a:schemeClr>
                </a:solidFill>
              </a:rPr>
              <a:t>3</a:t>
            </a:r>
            <a:r>
              <a:rPr lang="en-US" sz="2400" dirty="0">
                <a:solidFill>
                  <a:schemeClr val="bg1">
                    <a:lumMod val="20000"/>
                    <a:lumOff val="80000"/>
                  </a:schemeClr>
                </a:solidFill>
              </a:rPr>
              <a:t> + 2</a:t>
            </a:r>
            <a:r>
              <a:rPr lang="en-US" sz="2400" i="1" dirty="0">
                <a:solidFill>
                  <a:schemeClr val="bg1">
                    <a:lumMod val="20000"/>
                    <a:lumOff val="80000"/>
                  </a:schemeClr>
                </a:solidFill>
              </a:rPr>
              <a:t>x</a:t>
            </a:r>
            <a:r>
              <a:rPr lang="en-US" sz="2400" baseline="30000" dirty="0">
                <a:solidFill>
                  <a:schemeClr val="bg1">
                    <a:lumMod val="20000"/>
                    <a:lumOff val="80000"/>
                  </a:schemeClr>
                </a:solidFill>
              </a:rPr>
              <a:t>2</a:t>
            </a:r>
            <a:r>
              <a:rPr lang="en-US" sz="2400" dirty="0">
                <a:solidFill>
                  <a:schemeClr val="bg1">
                    <a:lumMod val="20000"/>
                    <a:lumOff val="80000"/>
                  </a:schemeClr>
                </a:solidFill>
              </a:rPr>
              <a:t> – 7</a:t>
            </a:r>
            <a:r>
              <a:rPr lang="en-US" sz="2400" i="1" dirty="0">
                <a:solidFill>
                  <a:schemeClr val="bg1">
                    <a:lumMod val="20000"/>
                    <a:lumOff val="80000"/>
                  </a:schemeClr>
                </a:solidFill>
              </a:rPr>
              <a:t>x </a:t>
            </a:r>
            <a:r>
              <a:rPr lang="en-US" sz="2400" dirty="0">
                <a:solidFill>
                  <a:schemeClr val="bg1">
                    <a:lumMod val="20000"/>
                    <a:lumOff val="80000"/>
                  </a:schemeClr>
                </a:solidFill>
              </a:rPr>
              <a:t>+ 90 over the range –6 </a:t>
            </a:r>
            <a:r>
              <a:rPr lang="en-US" sz="2400" dirty="0">
                <a:solidFill>
                  <a:schemeClr val="bg1">
                    <a:lumMod val="20000"/>
                    <a:lumOff val="80000"/>
                  </a:schemeClr>
                </a:solidFill>
                <a:latin typeface="Symbol" panose="05050102010706020507" pitchFamily="18" charset="2"/>
              </a:rPr>
              <a:t>£ </a:t>
            </a:r>
            <a:r>
              <a:rPr lang="en-US" sz="2400" i="1" dirty="0">
                <a:solidFill>
                  <a:schemeClr val="bg1">
                    <a:lumMod val="20000"/>
                    <a:lumOff val="80000"/>
                  </a:schemeClr>
                </a:solidFill>
              </a:rPr>
              <a:t>x </a:t>
            </a:r>
            <a:r>
              <a:rPr lang="en-US" sz="2400" dirty="0">
                <a:solidFill>
                  <a:schemeClr val="bg1">
                    <a:lumMod val="20000"/>
                    <a:lumOff val="80000"/>
                  </a:schemeClr>
                </a:solidFill>
                <a:latin typeface="Symbol" panose="05050102010706020507" pitchFamily="18" charset="2"/>
              </a:rPr>
              <a:t>£</a:t>
            </a:r>
            <a:r>
              <a:rPr lang="en-US" sz="2400" dirty="0">
                <a:solidFill>
                  <a:schemeClr val="bg1">
                    <a:lumMod val="20000"/>
                    <a:lumOff val="80000"/>
                  </a:schemeClr>
                </a:solidFill>
              </a:rPr>
              <a:t> 6 with a spacing of 0.01, you type</a:t>
            </a:r>
          </a:p>
          <a:p>
            <a:pPr eaLnBrk="1" hangingPunct="1"/>
            <a:endParaRPr lang="en-US" sz="2400" dirty="0">
              <a:solidFill>
                <a:schemeClr val="bg1">
                  <a:lumMod val="20000"/>
                  <a:lumOff val="80000"/>
                </a:schemeClr>
              </a:solidFill>
              <a:latin typeface="Courier New" panose="02070309020205020404" pitchFamily="49" charset="0"/>
            </a:endParaRPr>
          </a:p>
          <a:p>
            <a:pPr eaLnBrk="1" hangingPunct="1"/>
            <a:r>
              <a:rPr lang="en-US" sz="2400" dirty="0">
                <a:solidFill>
                  <a:schemeClr val="bg1">
                    <a:lumMod val="20000"/>
                    <a:lumOff val="80000"/>
                  </a:schemeClr>
                </a:solidFill>
                <a:latin typeface="Courier New" panose="02070309020205020404" pitchFamily="49" charset="0"/>
              </a:rPr>
              <a:t>&gt;&gt;x = -6:0.01:6;</a:t>
            </a:r>
          </a:p>
          <a:p>
            <a:pPr eaLnBrk="1" hangingPunct="1"/>
            <a:r>
              <a:rPr lang="en-US" sz="2400" dirty="0">
                <a:solidFill>
                  <a:schemeClr val="bg1">
                    <a:lumMod val="20000"/>
                    <a:lumOff val="80000"/>
                  </a:schemeClr>
                </a:solidFill>
                <a:latin typeface="Courier New" panose="02070309020205020404" pitchFamily="49" charset="0"/>
              </a:rPr>
              <a:t>&gt;&gt;p = [3,2,-100,2,-7,90];</a:t>
            </a:r>
          </a:p>
          <a:p>
            <a:pPr eaLnBrk="1" hangingPunct="1"/>
            <a:r>
              <a:rPr lang="en-US" sz="2400" dirty="0">
                <a:solidFill>
                  <a:schemeClr val="bg1">
                    <a:lumMod val="20000"/>
                    <a:lumOff val="80000"/>
                  </a:schemeClr>
                </a:solidFill>
                <a:latin typeface="Courier New" panose="02070309020205020404" pitchFamily="49" charset="0"/>
              </a:rPr>
              <a:t>&gt;&gt;plot(</a:t>
            </a:r>
            <a:r>
              <a:rPr lang="en-US" sz="2400" dirty="0" err="1">
                <a:solidFill>
                  <a:schemeClr val="bg1">
                    <a:lumMod val="20000"/>
                    <a:lumOff val="80000"/>
                  </a:schemeClr>
                </a:solidFill>
                <a:latin typeface="Courier New" panose="02070309020205020404" pitchFamily="49" charset="0"/>
              </a:rPr>
              <a:t>x,polyval</a:t>
            </a:r>
            <a:r>
              <a:rPr lang="en-US" sz="2400" dirty="0">
                <a:solidFill>
                  <a:schemeClr val="bg1">
                    <a:lumMod val="20000"/>
                    <a:lumOff val="80000"/>
                  </a:schemeClr>
                </a:solidFill>
                <a:latin typeface="Courier New" panose="02070309020205020404" pitchFamily="49" charset="0"/>
              </a:rPr>
              <a:t>(</a:t>
            </a:r>
            <a:r>
              <a:rPr lang="en-US" sz="2400" dirty="0" err="1">
                <a:solidFill>
                  <a:schemeClr val="bg1">
                    <a:lumMod val="20000"/>
                    <a:lumOff val="80000"/>
                  </a:schemeClr>
                </a:solidFill>
                <a:latin typeface="Courier New" panose="02070309020205020404" pitchFamily="49" charset="0"/>
              </a:rPr>
              <a:t>p,x</a:t>
            </a:r>
            <a:r>
              <a:rPr lang="en-US" sz="2400" dirty="0">
                <a:solidFill>
                  <a:schemeClr val="bg1">
                    <a:lumMod val="20000"/>
                    <a:lumOff val="80000"/>
                  </a:schemeClr>
                </a:solidFill>
                <a:latin typeface="Courier New" panose="02070309020205020404" pitchFamily="49" charset="0"/>
              </a:rPr>
              <a:t>)),</a:t>
            </a:r>
            <a:r>
              <a:rPr lang="en-US" sz="2400" dirty="0" err="1">
                <a:solidFill>
                  <a:schemeClr val="bg1">
                    <a:lumMod val="20000"/>
                    <a:lumOff val="80000"/>
                  </a:schemeClr>
                </a:solidFill>
                <a:latin typeface="Courier New" panose="02070309020205020404" pitchFamily="49" charset="0"/>
              </a:rPr>
              <a:t>xlabel</a:t>
            </a:r>
            <a:r>
              <a:rPr lang="en-US" sz="2400" dirty="0">
                <a:solidFill>
                  <a:schemeClr val="bg1">
                    <a:lumMod val="20000"/>
                    <a:lumOff val="80000"/>
                  </a:schemeClr>
                </a:solidFill>
                <a:latin typeface="Courier New" panose="02070309020205020404" pitchFamily="49" charset="0"/>
              </a:rPr>
              <a:t>(’x’), ...</a:t>
            </a:r>
          </a:p>
          <a:p>
            <a:pPr eaLnBrk="1" hangingPunct="1"/>
            <a:r>
              <a:rPr lang="en-US" sz="2400" dirty="0">
                <a:solidFill>
                  <a:schemeClr val="bg1">
                    <a:lumMod val="20000"/>
                    <a:lumOff val="80000"/>
                  </a:schemeClr>
                </a:solidFill>
                <a:latin typeface="Courier New" panose="02070309020205020404" pitchFamily="49" charset="0"/>
              </a:rPr>
              <a:t>   </a:t>
            </a:r>
            <a:r>
              <a:rPr lang="en-US" sz="2400" dirty="0" err="1">
                <a:solidFill>
                  <a:schemeClr val="bg1">
                    <a:lumMod val="20000"/>
                    <a:lumOff val="80000"/>
                  </a:schemeClr>
                </a:solidFill>
                <a:latin typeface="Courier New" panose="02070309020205020404" pitchFamily="49" charset="0"/>
              </a:rPr>
              <a:t>ylabel</a:t>
            </a:r>
            <a:r>
              <a:rPr lang="en-US" sz="2400" dirty="0">
                <a:solidFill>
                  <a:schemeClr val="bg1">
                    <a:lumMod val="20000"/>
                    <a:lumOff val="80000"/>
                  </a:schemeClr>
                </a:solidFill>
                <a:latin typeface="Courier New" panose="02070309020205020404" pitchFamily="49" charset="0"/>
              </a:rPr>
              <a:t>(’p’)</a:t>
            </a:r>
          </a:p>
        </p:txBody>
      </p:sp>
    </p:spTree>
    <p:extLst>
      <p:ext uri="{BB962C8B-B14F-4D97-AF65-F5344CB8AC3E}">
        <p14:creationId xmlns:p14="http://schemas.microsoft.com/office/powerpoint/2010/main" val="29226920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z="3800" dirty="0">
                <a:solidFill>
                  <a:srgbClr val="0070C0"/>
                </a:solidFill>
              </a:rPr>
              <a:t>Basic Task: Plot the function sin(x) between 0</a:t>
            </a:r>
            <a:r>
              <a:rPr lang="en-US" sz="3800" dirty="0">
                <a:solidFill>
                  <a:srgbClr val="0070C0"/>
                </a:solidFill>
                <a:latin typeface="Times New Roman" pitchFamily="18" charset="0"/>
              </a:rPr>
              <a:t>≤</a:t>
            </a:r>
            <a:r>
              <a:rPr lang="en-US" sz="3800" dirty="0">
                <a:solidFill>
                  <a:srgbClr val="0070C0"/>
                </a:solidFill>
              </a:rPr>
              <a:t>x</a:t>
            </a:r>
            <a:r>
              <a:rPr lang="en-US" sz="3800" dirty="0">
                <a:solidFill>
                  <a:srgbClr val="0070C0"/>
                </a:solidFill>
                <a:latin typeface="Times New Roman" pitchFamily="18" charset="0"/>
              </a:rPr>
              <a:t>≤4</a:t>
            </a:r>
            <a:r>
              <a:rPr lang="el-GR" sz="3800" dirty="0">
                <a:solidFill>
                  <a:srgbClr val="0070C0"/>
                </a:solidFill>
                <a:latin typeface="Times New Roman" pitchFamily="18" charset="0"/>
                <a:cs typeface="Times New Roman" pitchFamily="18" charset="0"/>
              </a:rPr>
              <a:t>π</a:t>
            </a:r>
            <a:r>
              <a:rPr lang="en-US" sz="3800" dirty="0">
                <a:solidFill>
                  <a:srgbClr val="0070C0"/>
                </a:solidFill>
              </a:rPr>
              <a:t> </a:t>
            </a:r>
          </a:p>
        </p:txBody>
      </p:sp>
      <p:sp>
        <p:nvSpPr>
          <p:cNvPr id="18435" name="Rectangle 3"/>
          <p:cNvSpPr>
            <a:spLocks noGrp="1" noChangeArrowheads="1"/>
          </p:cNvSpPr>
          <p:nvPr>
            <p:ph idx="1"/>
          </p:nvPr>
        </p:nvSpPr>
        <p:spPr>
          <a:xfrm>
            <a:off x="762000" y="1524000"/>
            <a:ext cx="8763000" cy="4953000"/>
          </a:xfrm>
        </p:spPr>
        <p:txBody>
          <a:bodyPr/>
          <a:lstStyle/>
          <a:p>
            <a:pPr>
              <a:lnSpc>
                <a:spcPct val="90000"/>
              </a:lnSpc>
            </a:pPr>
            <a:r>
              <a:rPr lang="en-US"/>
              <a:t>Create an x-array of 100 samples between 0 and 4</a:t>
            </a:r>
            <a:r>
              <a:rPr lang="el-GR">
                <a:latin typeface="Times New Roman" pitchFamily="18" charset="0"/>
                <a:cs typeface="Times New Roman" pitchFamily="18" charset="0"/>
              </a:rPr>
              <a:t>π</a:t>
            </a:r>
            <a:r>
              <a:rPr lang="en-US">
                <a:cs typeface="Times New Roman" pitchFamily="18" charset="0"/>
              </a:rPr>
              <a:t>.</a:t>
            </a:r>
          </a:p>
          <a:p>
            <a:pPr>
              <a:lnSpc>
                <a:spcPct val="90000"/>
              </a:lnSpc>
            </a:pPr>
            <a:endParaRPr lang="en-US">
              <a:cs typeface="Times New Roman" pitchFamily="18" charset="0"/>
            </a:endParaRPr>
          </a:p>
          <a:p>
            <a:pPr>
              <a:lnSpc>
                <a:spcPct val="90000"/>
              </a:lnSpc>
            </a:pPr>
            <a:endParaRPr lang="en-US">
              <a:cs typeface="Times New Roman" pitchFamily="18" charset="0"/>
            </a:endParaRPr>
          </a:p>
          <a:p>
            <a:pPr>
              <a:lnSpc>
                <a:spcPct val="90000"/>
              </a:lnSpc>
            </a:pPr>
            <a:r>
              <a:rPr lang="en-US">
                <a:cs typeface="Times New Roman" pitchFamily="18" charset="0"/>
              </a:rPr>
              <a:t>Calculate sin(.) of the x-array</a:t>
            </a:r>
          </a:p>
          <a:p>
            <a:pPr>
              <a:lnSpc>
                <a:spcPct val="90000"/>
              </a:lnSpc>
            </a:pPr>
            <a:endParaRPr lang="en-US">
              <a:cs typeface="Times New Roman" pitchFamily="18" charset="0"/>
            </a:endParaRPr>
          </a:p>
          <a:p>
            <a:pPr>
              <a:lnSpc>
                <a:spcPct val="90000"/>
              </a:lnSpc>
            </a:pPr>
            <a:endParaRPr lang="en-US">
              <a:cs typeface="Times New Roman" pitchFamily="18" charset="0"/>
            </a:endParaRPr>
          </a:p>
          <a:p>
            <a:pPr>
              <a:lnSpc>
                <a:spcPct val="90000"/>
              </a:lnSpc>
            </a:pPr>
            <a:r>
              <a:rPr lang="en-US">
                <a:cs typeface="Times New Roman" pitchFamily="18" charset="0"/>
              </a:rPr>
              <a:t>Plot the y-array</a:t>
            </a:r>
          </a:p>
          <a:p>
            <a:pPr>
              <a:lnSpc>
                <a:spcPct val="90000"/>
              </a:lnSpc>
              <a:buFont typeface="Wingdings" pitchFamily="2" charset="2"/>
              <a:buNone/>
            </a:pPr>
            <a:endParaRPr lang="en-US">
              <a:cs typeface="Times New Roman" pitchFamily="18" charset="0"/>
            </a:endParaRPr>
          </a:p>
          <a:p>
            <a:pPr>
              <a:lnSpc>
                <a:spcPct val="90000"/>
              </a:lnSpc>
              <a:buFont typeface="Wingdings" pitchFamily="2" charset="2"/>
              <a:buNone/>
            </a:pPr>
            <a:r>
              <a:rPr lang="en-US">
                <a:cs typeface="Times New Roman" pitchFamily="18" charset="0"/>
              </a:rPr>
              <a:t>	 </a:t>
            </a:r>
            <a:r>
              <a:rPr lang="en-US">
                <a:latin typeface="Times New Roman" pitchFamily="18" charset="0"/>
                <a:cs typeface="Times New Roman" pitchFamily="18" charset="0"/>
              </a:rPr>
              <a:t> </a:t>
            </a:r>
          </a:p>
        </p:txBody>
      </p:sp>
      <p:sp>
        <p:nvSpPr>
          <p:cNvPr id="18436" name="Rectangle 4"/>
          <p:cNvSpPr>
            <a:spLocks noChangeArrowheads="1"/>
          </p:cNvSpPr>
          <p:nvPr/>
        </p:nvSpPr>
        <p:spPr bwMode="auto">
          <a:xfrm>
            <a:off x="1295400" y="2346863"/>
            <a:ext cx="3352800" cy="533400"/>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r>
              <a:rPr lang="en-US" dirty="0" smtClean="0">
                <a:solidFill>
                  <a:srgbClr val="000000"/>
                </a:solidFill>
                <a:latin typeface="Tahoma" pitchFamily="34" charset="0"/>
              </a:rPr>
              <a:t>&gt;&gt;x=</a:t>
            </a:r>
            <a:r>
              <a:rPr lang="en-US" dirty="0" err="1" smtClean="0">
                <a:solidFill>
                  <a:srgbClr val="000000"/>
                </a:solidFill>
                <a:latin typeface="Tahoma" pitchFamily="34" charset="0"/>
              </a:rPr>
              <a:t>linspace</a:t>
            </a:r>
            <a:r>
              <a:rPr lang="en-US" dirty="0" smtClean="0">
                <a:solidFill>
                  <a:srgbClr val="000000"/>
                </a:solidFill>
                <a:latin typeface="Tahoma" pitchFamily="34" charset="0"/>
              </a:rPr>
              <a:t>(0,4*pi,100);</a:t>
            </a:r>
          </a:p>
        </p:txBody>
      </p:sp>
      <p:sp>
        <p:nvSpPr>
          <p:cNvPr id="18437" name="Rectangle 5"/>
          <p:cNvSpPr>
            <a:spLocks noChangeArrowheads="1"/>
          </p:cNvSpPr>
          <p:nvPr/>
        </p:nvSpPr>
        <p:spPr bwMode="auto">
          <a:xfrm>
            <a:off x="1295400" y="3876497"/>
            <a:ext cx="3352800" cy="533400"/>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r>
              <a:rPr lang="en-US" smtClean="0">
                <a:solidFill>
                  <a:srgbClr val="000000"/>
                </a:solidFill>
                <a:latin typeface="Tahoma" pitchFamily="34" charset="0"/>
              </a:rPr>
              <a:t>&gt;&gt;y=sin(x);</a:t>
            </a:r>
          </a:p>
        </p:txBody>
      </p:sp>
      <p:sp>
        <p:nvSpPr>
          <p:cNvPr id="18438" name="Rectangle 6"/>
          <p:cNvSpPr>
            <a:spLocks noChangeArrowheads="1"/>
          </p:cNvSpPr>
          <p:nvPr/>
        </p:nvSpPr>
        <p:spPr bwMode="auto">
          <a:xfrm>
            <a:off x="1295400" y="5486400"/>
            <a:ext cx="3352800" cy="533400"/>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r>
              <a:rPr lang="en-US" smtClean="0">
                <a:solidFill>
                  <a:srgbClr val="000000"/>
                </a:solidFill>
                <a:latin typeface="Tahoma" pitchFamily="34" charset="0"/>
              </a:rPr>
              <a:t>&gt;&gt;plot(y)</a:t>
            </a:r>
          </a:p>
        </p:txBody>
      </p:sp>
      <p:pic>
        <p:nvPicPr>
          <p:cNvPr id="1843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810000"/>
            <a:ext cx="3302000"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91523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8439"/>
                                        </p:tgtEl>
                                        <p:attrNameLst>
                                          <p:attrName>style.visibility</p:attrName>
                                        </p:attrNameLst>
                                      </p:cBhvr>
                                      <p:to>
                                        <p:strVal val="visible"/>
                                      </p:to>
                                    </p:set>
                                    <p:animEffect transition="in" filter="blinds(horizontal)">
                                      <p:cBhvr>
                                        <p:cTn id="7" dur="500"/>
                                        <p:tgtEl>
                                          <p:spTgt spid="18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ChangeArrowheads="1"/>
          </p:cNvSpPr>
          <p:nvPr/>
        </p:nvSpPr>
        <p:spPr bwMode="auto">
          <a:xfrm>
            <a:off x="812800" y="568325"/>
            <a:ext cx="74930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dirty="0">
                <a:solidFill>
                  <a:schemeClr val="bg1">
                    <a:lumMod val="20000"/>
                    <a:lumOff val="80000"/>
                  </a:schemeClr>
                </a:solidFill>
              </a:rPr>
              <a:t>Saving Figures</a:t>
            </a:r>
          </a:p>
          <a:p>
            <a:pPr eaLnBrk="1" hangingPunct="1"/>
            <a:endParaRPr lang="en-US" sz="2400" dirty="0">
              <a:solidFill>
                <a:schemeClr val="bg1">
                  <a:lumMod val="20000"/>
                  <a:lumOff val="80000"/>
                </a:schemeClr>
              </a:solidFill>
            </a:endParaRPr>
          </a:p>
          <a:p>
            <a:pPr eaLnBrk="1" hangingPunct="1"/>
            <a:r>
              <a:rPr lang="en-US" sz="2400" dirty="0">
                <a:solidFill>
                  <a:schemeClr val="bg1">
                    <a:lumMod val="20000"/>
                    <a:lumOff val="80000"/>
                  </a:schemeClr>
                </a:solidFill>
              </a:rPr>
              <a:t>    To save a figure that can be opened in subsequent MATLAB sessions, save it in a figure file with the .fig file name extension. </a:t>
            </a:r>
          </a:p>
          <a:p>
            <a:pPr eaLnBrk="1" hangingPunct="1"/>
            <a:endParaRPr lang="en-US" sz="2400" dirty="0">
              <a:solidFill>
                <a:schemeClr val="bg1">
                  <a:lumMod val="20000"/>
                  <a:lumOff val="80000"/>
                </a:schemeClr>
              </a:solidFill>
            </a:endParaRPr>
          </a:p>
          <a:p>
            <a:pPr eaLnBrk="1" hangingPunct="1"/>
            <a:r>
              <a:rPr lang="en-US" sz="2400" dirty="0">
                <a:solidFill>
                  <a:schemeClr val="bg1">
                    <a:lumMod val="20000"/>
                    <a:lumOff val="80000"/>
                  </a:schemeClr>
                </a:solidFill>
              </a:rPr>
              <a:t>To do this, select </a:t>
            </a:r>
            <a:r>
              <a:rPr lang="en-US" sz="2400" b="1" dirty="0">
                <a:solidFill>
                  <a:schemeClr val="bg1">
                    <a:lumMod val="20000"/>
                    <a:lumOff val="80000"/>
                  </a:schemeClr>
                </a:solidFill>
              </a:rPr>
              <a:t>Save </a:t>
            </a:r>
            <a:r>
              <a:rPr lang="en-US" sz="2400" dirty="0">
                <a:solidFill>
                  <a:schemeClr val="bg1">
                    <a:lumMod val="20000"/>
                    <a:lumOff val="80000"/>
                  </a:schemeClr>
                </a:solidFill>
              </a:rPr>
              <a:t>from the Figure window </a:t>
            </a:r>
            <a:r>
              <a:rPr lang="en-US" sz="2400" b="1" dirty="0">
                <a:solidFill>
                  <a:schemeClr val="bg1">
                    <a:lumMod val="20000"/>
                    <a:lumOff val="80000"/>
                  </a:schemeClr>
                </a:solidFill>
              </a:rPr>
              <a:t>File </a:t>
            </a:r>
            <a:r>
              <a:rPr lang="en-US" sz="2400" dirty="0">
                <a:solidFill>
                  <a:schemeClr val="bg1">
                    <a:lumMod val="20000"/>
                    <a:lumOff val="80000"/>
                  </a:schemeClr>
                </a:solidFill>
              </a:rPr>
              <a:t>menu or click the </a:t>
            </a:r>
            <a:r>
              <a:rPr lang="en-US" sz="2400" b="1" dirty="0">
                <a:solidFill>
                  <a:schemeClr val="bg1">
                    <a:lumMod val="20000"/>
                    <a:lumOff val="80000"/>
                  </a:schemeClr>
                </a:solidFill>
              </a:rPr>
              <a:t>Save </a:t>
            </a:r>
            <a:r>
              <a:rPr lang="en-US" sz="2400" dirty="0">
                <a:solidFill>
                  <a:schemeClr val="bg1">
                    <a:lumMod val="20000"/>
                    <a:lumOff val="80000"/>
                  </a:schemeClr>
                </a:solidFill>
              </a:rPr>
              <a:t>button (the disk icon) on the toolbar. </a:t>
            </a:r>
          </a:p>
          <a:p>
            <a:pPr eaLnBrk="1" hangingPunct="1"/>
            <a:endParaRPr lang="en-US" sz="2400" dirty="0">
              <a:solidFill>
                <a:schemeClr val="bg1">
                  <a:lumMod val="20000"/>
                  <a:lumOff val="80000"/>
                </a:schemeClr>
              </a:solidFill>
            </a:endParaRPr>
          </a:p>
          <a:p>
            <a:pPr eaLnBrk="1" hangingPunct="1"/>
            <a:r>
              <a:rPr lang="en-US" sz="2400" dirty="0">
                <a:solidFill>
                  <a:schemeClr val="bg1">
                    <a:lumMod val="20000"/>
                    <a:lumOff val="80000"/>
                  </a:schemeClr>
                </a:solidFill>
              </a:rPr>
              <a:t>If this is the first time you are saving the file, the </a:t>
            </a:r>
            <a:r>
              <a:rPr lang="en-US" sz="2400" b="1" dirty="0">
                <a:solidFill>
                  <a:schemeClr val="bg1">
                    <a:lumMod val="20000"/>
                    <a:lumOff val="80000"/>
                  </a:schemeClr>
                </a:solidFill>
              </a:rPr>
              <a:t>Save As </a:t>
            </a:r>
            <a:r>
              <a:rPr lang="en-US" sz="2400" dirty="0">
                <a:solidFill>
                  <a:schemeClr val="bg1">
                    <a:lumMod val="20000"/>
                    <a:lumOff val="80000"/>
                  </a:schemeClr>
                </a:solidFill>
              </a:rPr>
              <a:t>dialog box appears. Make sure that the type is MATLAB Figure (*.fig). Specify the name you want assigned to the figure file. Click OK.</a:t>
            </a:r>
            <a:endParaRPr lang="en-US" sz="2400" dirty="0">
              <a:solidFill>
                <a:schemeClr val="bg1">
                  <a:lumMod val="20000"/>
                  <a:lumOff val="80000"/>
                </a:schemeClr>
              </a:solidFill>
              <a:latin typeface="Courier New" panose="02070309020205020404" pitchFamily="49" charset="0"/>
            </a:endParaRPr>
          </a:p>
        </p:txBody>
      </p:sp>
    </p:spTree>
    <p:extLst>
      <p:ext uri="{BB962C8B-B14F-4D97-AF65-F5344CB8AC3E}">
        <p14:creationId xmlns:p14="http://schemas.microsoft.com/office/powerpoint/2010/main" val="33799909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ChangeArrowheads="1"/>
          </p:cNvSpPr>
          <p:nvPr/>
        </p:nvSpPr>
        <p:spPr bwMode="auto">
          <a:xfrm>
            <a:off x="812800" y="304800"/>
            <a:ext cx="7950200"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2100" indent="-2921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dirty="0">
                <a:solidFill>
                  <a:schemeClr val="bg1">
                    <a:lumMod val="20000"/>
                    <a:lumOff val="80000"/>
                  </a:schemeClr>
                </a:solidFill>
              </a:rPr>
              <a:t>Exporting Figures</a:t>
            </a:r>
          </a:p>
          <a:p>
            <a:pPr eaLnBrk="1" hangingPunct="1"/>
            <a:endParaRPr lang="en-US" sz="2400" dirty="0">
              <a:solidFill>
                <a:schemeClr val="bg1">
                  <a:lumMod val="20000"/>
                  <a:lumOff val="80000"/>
                </a:schemeClr>
              </a:solidFill>
            </a:endParaRPr>
          </a:p>
          <a:p>
            <a:pPr eaLnBrk="1" hangingPunct="1"/>
            <a:r>
              <a:rPr lang="en-US" sz="2400" dirty="0">
                <a:solidFill>
                  <a:schemeClr val="bg1">
                    <a:lumMod val="20000"/>
                    <a:lumOff val="80000"/>
                  </a:schemeClr>
                </a:solidFill>
              </a:rPr>
              <a:t>To save the figure in a format that can be used by another application, such as the standard graphics file formats TIFF or EPS, perform these steps.</a:t>
            </a:r>
          </a:p>
          <a:p>
            <a:pPr eaLnBrk="1" hangingPunct="1"/>
            <a:r>
              <a:rPr lang="en-US" sz="2400" b="1" dirty="0">
                <a:solidFill>
                  <a:schemeClr val="bg1">
                    <a:lumMod val="20000"/>
                    <a:lumOff val="80000"/>
                  </a:schemeClr>
                </a:solidFill>
              </a:rPr>
              <a:t>1.  </a:t>
            </a:r>
            <a:r>
              <a:rPr lang="en-US" sz="2400" dirty="0">
                <a:solidFill>
                  <a:schemeClr val="bg1">
                    <a:lumMod val="20000"/>
                    <a:lumOff val="80000"/>
                  </a:schemeClr>
                </a:solidFill>
              </a:rPr>
              <a:t>Select </a:t>
            </a:r>
            <a:r>
              <a:rPr lang="en-US" sz="2400" b="1" dirty="0">
                <a:solidFill>
                  <a:schemeClr val="bg1">
                    <a:lumMod val="20000"/>
                    <a:lumOff val="80000"/>
                  </a:schemeClr>
                </a:solidFill>
              </a:rPr>
              <a:t>Export Setup </a:t>
            </a:r>
            <a:r>
              <a:rPr lang="en-US" sz="2400" dirty="0">
                <a:solidFill>
                  <a:schemeClr val="bg1">
                    <a:lumMod val="20000"/>
                    <a:lumOff val="80000"/>
                  </a:schemeClr>
                </a:solidFill>
              </a:rPr>
              <a:t>from the </a:t>
            </a:r>
            <a:r>
              <a:rPr lang="en-US" sz="2400" b="1" dirty="0">
                <a:solidFill>
                  <a:schemeClr val="bg1">
                    <a:lumMod val="20000"/>
                    <a:lumOff val="80000"/>
                  </a:schemeClr>
                </a:solidFill>
              </a:rPr>
              <a:t>File </a:t>
            </a:r>
            <a:r>
              <a:rPr lang="en-US" sz="2400" dirty="0">
                <a:solidFill>
                  <a:schemeClr val="bg1">
                    <a:lumMod val="20000"/>
                    <a:lumOff val="80000"/>
                  </a:schemeClr>
                </a:solidFill>
              </a:rPr>
              <a:t>menu. This dialog lets you specify options for the output file, such as the figure size, fonts, line size and style, and output format.</a:t>
            </a:r>
          </a:p>
          <a:p>
            <a:pPr eaLnBrk="1" hangingPunct="1"/>
            <a:r>
              <a:rPr lang="en-US" sz="2400" b="1" dirty="0">
                <a:solidFill>
                  <a:schemeClr val="bg1">
                    <a:lumMod val="20000"/>
                    <a:lumOff val="80000"/>
                  </a:schemeClr>
                </a:solidFill>
              </a:rPr>
              <a:t>2.  </a:t>
            </a:r>
            <a:r>
              <a:rPr lang="en-US" sz="2400" dirty="0">
                <a:solidFill>
                  <a:schemeClr val="bg1">
                    <a:lumMod val="20000"/>
                    <a:lumOff val="80000"/>
                  </a:schemeClr>
                </a:solidFill>
              </a:rPr>
              <a:t>Select </a:t>
            </a:r>
            <a:r>
              <a:rPr lang="en-US" sz="2400" b="1" dirty="0">
                <a:solidFill>
                  <a:schemeClr val="bg1">
                    <a:lumMod val="20000"/>
                    <a:lumOff val="80000"/>
                  </a:schemeClr>
                </a:solidFill>
              </a:rPr>
              <a:t>Export </a:t>
            </a:r>
            <a:r>
              <a:rPr lang="en-US" sz="2400" dirty="0">
                <a:solidFill>
                  <a:schemeClr val="bg1">
                    <a:lumMod val="20000"/>
                    <a:lumOff val="80000"/>
                  </a:schemeClr>
                </a:solidFill>
              </a:rPr>
              <a:t>from the </a:t>
            </a:r>
            <a:r>
              <a:rPr lang="en-US" sz="2400" b="1" dirty="0">
                <a:solidFill>
                  <a:schemeClr val="bg1">
                    <a:lumMod val="20000"/>
                    <a:lumOff val="80000"/>
                  </a:schemeClr>
                </a:solidFill>
              </a:rPr>
              <a:t>Export Setup </a:t>
            </a:r>
            <a:r>
              <a:rPr lang="en-US" sz="2400" dirty="0">
                <a:solidFill>
                  <a:schemeClr val="bg1">
                    <a:lumMod val="20000"/>
                    <a:lumOff val="80000"/>
                  </a:schemeClr>
                </a:solidFill>
              </a:rPr>
              <a:t>dialog. A standard </a:t>
            </a:r>
            <a:r>
              <a:rPr lang="en-US" sz="2400" b="1" dirty="0">
                <a:solidFill>
                  <a:schemeClr val="bg1">
                    <a:lumMod val="20000"/>
                    <a:lumOff val="80000"/>
                  </a:schemeClr>
                </a:solidFill>
              </a:rPr>
              <a:t>Save As </a:t>
            </a:r>
            <a:r>
              <a:rPr lang="en-US" sz="2400" dirty="0">
                <a:solidFill>
                  <a:schemeClr val="bg1">
                    <a:lumMod val="20000"/>
                    <a:lumOff val="80000"/>
                  </a:schemeClr>
                </a:solidFill>
              </a:rPr>
              <a:t>dialog appears.</a:t>
            </a:r>
          </a:p>
          <a:p>
            <a:pPr eaLnBrk="1" hangingPunct="1"/>
            <a:r>
              <a:rPr lang="en-US" sz="2400" b="1" dirty="0">
                <a:solidFill>
                  <a:schemeClr val="bg1">
                    <a:lumMod val="20000"/>
                    <a:lumOff val="80000"/>
                  </a:schemeClr>
                </a:solidFill>
              </a:rPr>
              <a:t>3.  </a:t>
            </a:r>
            <a:r>
              <a:rPr lang="en-US" sz="2400" dirty="0">
                <a:solidFill>
                  <a:schemeClr val="bg1">
                    <a:lumMod val="20000"/>
                    <a:lumOff val="80000"/>
                  </a:schemeClr>
                </a:solidFill>
              </a:rPr>
              <a:t>Select the format from the list of formats in the </a:t>
            </a:r>
            <a:r>
              <a:rPr lang="en-US" sz="2400" b="1" dirty="0">
                <a:solidFill>
                  <a:schemeClr val="bg1">
                    <a:lumMod val="20000"/>
                    <a:lumOff val="80000"/>
                  </a:schemeClr>
                </a:solidFill>
              </a:rPr>
              <a:t>Save As </a:t>
            </a:r>
            <a:r>
              <a:rPr lang="en-US" sz="2400" dirty="0">
                <a:solidFill>
                  <a:schemeClr val="bg1">
                    <a:lumMod val="20000"/>
                    <a:lumOff val="80000"/>
                  </a:schemeClr>
                </a:solidFill>
              </a:rPr>
              <a:t>type menu. This selects the format of the exported file and adds the standard file name extension given to files of that type.</a:t>
            </a:r>
          </a:p>
          <a:p>
            <a:pPr eaLnBrk="1" hangingPunct="1"/>
            <a:r>
              <a:rPr lang="en-US" sz="2400" b="1" dirty="0">
                <a:solidFill>
                  <a:schemeClr val="bg1">
                    <a:lumMod val="20000"/>
                    <a:lumOff val="80000"/>
                  </a:schemeClr>
                </a:solidFill>
              </a:rPr>
              <a:t>4.  </a:t>
            </a:r>
            <a:r>
              <a:rPr lang="en-US" sz="2400" dirty="0">
                <a:solidFill>
                  <a:schemeClr val="bg1">
                    <a:lumMod val="20000"/>
                    <a:lumOff val="80000"/>
                  </a:schemeClr>
                </a:solidFill>
              </a:rPr>
              <a:t>Enter the name you want to give the file, less the extension.  Then click </a:t>
            </a:r>
            <a:r>
              <a:rPr lang="en-US" sz="2400" b="1" dirty="0">
                <a:solidFill>
                  <a:schemeClr val="bg1">
                    <a:lumMod val="20000"/>
                    <a:lumOff val="80000"/>
                  </a:schemeClr>
                </a:solidFill>
              </a:rPr>
              <a:t>Save.</a:t>
            </a:r>
          </a:p>
        </p:txBody>
      </p:sp>
      <p:sp>
        <p:nvSpPr>
          <p:cNvPr id="18436" name="Text Box 5"/>
          <p:cNvSpPr txBox="1">
            <a:spLocks noChangeArrowheads="1"/>
          </p:cNvSpPr>
          <p:nvPr/>
        </p:nvSpPr>
        <p:spPr bwMode="auto">
          <a:xfrm>
            <a:off x="4648200" y="632460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2400"/>
              <a:t>More? See pages 225-226.</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29579694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812800" y="568325"/>
            <a:ext cx="74168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a:solidFill>
                  <a:schemeClr val="bg1">
                    <a:lumMod val="20000"/>
                    <a:lumOff val="80000"/>
                  </a:schemeClr>
                </a:solidFill>
              </a:rPr>
              <a:t>On Windows systems, you can also copy a figure to the clipboard and then paste it into another application:</a:t>
            </a:r>
          </a:p>
          <a:p>
            <a:pPr eaLnBrk="1" hangingPunct="1"/>
            <a:endParaRPr lang="en-US" sz="2400" b="1">
              <a:solidFill>
                <a:schemeClr val="bg1">
                  <a:lumMod val="20000"/>
                  <a:lumOff val="80000"/>
                </a:schemeClr>
              </a:solidFill>
            </a:endParaRPr>
          </a:p>
          <a:p>
            <a:pPr eaLnBrk="1" hangingPunct="1"/>
            <a:r>
              <a:rPr lang="en-US" sz="2400" b="1">
                <a:solidFill>
                  <a:schemeClr val="bg1">
                    <a:lumMod val="20000"/>
                    <a:lumOff val="80000"/>
                  </a:schemeClr>
                </a:solidFill>
              </a:rPr>
              <a:t>1.  </a:t>
            </a:r>
            <a:r>
              <a:rPr lang="en-US" sz="2400">
                <a:solidFill>
                  <a:schemeClr val="bg1">
                    <a:lumMod val="20000"/>
                    <a:lumOff val="80000"/>
                  </a:schemeClr>
                </a:solidFill>
              </a:rPr>
              <a:t>Select </a:t>
            </a:r>
            <a:r>
              <a:rPr lang="en-US" sz="2400" b="1">
                <a:solidFill>
                  <a:schemeClr val="bg1">
                    <a:lumMod val="20000"/>
                    <a:lumOff val="80000"/>
                  </a:schemeClr>
                </a:solidFill>
              </a:rPr>
              <a:t>Copy Options </a:t>
            </a:r>
            <a:r>
              <a:rPr lang="en-US" sz="2400">
                <a:solidFill>
                  <a:schemeClr val="bg1">
                    <a:lumMod val="20000"/>
                    <a:lumOff val="80000"/>
                  </a:schemeClr>
                </a:solidFill>
              </a:rPr>
              <a:t>from the </a:t>
            </a:r>
            <a:r>
              <a:rPr lang="en-US" sz="2400" b="1">
                <a:solidFill>
                  <a:schemeClr val="bg1">
                    <a:lumMod val="20000"/>
                    <a:lumOff val="80000"/>
                  </a:schemeClr>
                </a:solidFill>
              </a:rPr>
              <a:t>Edit </a:t>
            </a:r>
            <a:r>
              <a:rPr lang="en-US" sz="2400">
                <a:solidFill>
                  <a:schemeClr val="bg1">
                    <a:lumMod val="20000"/>
                    <a:lumOff val="80000"/>
                  </a:schemeClr>
                </a:solidFill>
              </a:rPr>
              <a:t>menu. The </a:t>
            </a:r>
            <a:r>
              <a:rPr lang="en-US" sz="2400" b="1">
                <a:solidFill>
                  <a:schemeClr val="bg1">
                    <a:lumMod val="20000"/>
                    <a:lumOff val="80000"/>
                  </a:schemeClr>
                </a:solidFill>
              </a:rPr>
              <a:t>Copying Options </a:t>
            </a:r>
            <a:r>
              <a:rPr lang="en-US" sz="2400">
                <a:solidFill>
                  <a:schemeClr val="bg1">
                    <a:lumMod val="20000"/>
                    <a:lumOff val="80000"/>
                  </a:schemeClr>
                </a:solidFill>
              </a:rPr>
              <a:t>page of the </a:t>
            </a:r>
            <a:r>
              <a:rPr lang="en-US" sz="2400" b="1">
                <a:solidFill>
                  <a:schemeClr val="bg1">
                    <a:lumMod val="20000"/>
                    <a:lumOff val="80000"/>
                  </a:schemeClr>
                </a:solidFill>
              </a:rPr>
              <a:t>Preferences </a:t>
            </a:r>
            <a:r>
              <a:rPr lang="en-US" sz="2400">
                <a:solidFill>
                  <a:schemeClr val="bg1">
                    <a:lumMod val="20000"/>
                    <a:lumOff val="80000"/>
                  </a:schemeClr>
                </a:solidFill>
              </a:rPr>
              <a:t>dialog box appears.</a:t>
            </a:r>
          </a:p>
          <a:p>
            <a:pPr eaLnBrk="1" hangingPunct="1"/>
            <a:r>
              <a:rPr lang="en-US" sz="2400" b="1">
                <a:solidFill>
                  <a:schemeClr val="bg1">
                    <a:lumMod val="20000"/>
                    <a:lumOff val="80000"/>
                  </a:schemeClr>
                </a:solidFill>
              </a:rPr>
              <a:t>2.  </a:t>
            </a:r>
            <a:r>
              <a:rPr lang="en-US" sz="2400">
                <a:solidFill>
                  <a:schemeClr val="bg1">
                    <a:lumMod val="20000"/>
                    <a:lumOff val="80000"/>
                  </a:schemeClr>
                </a:solidFill>
              </a:rPr>
              <a:t>Complete the fields on the </a:t>
            </a:r>
            <a:r>
              <a:rPr lang="en-US" sz="2400" b="1">
                <a:solidFill>
                  <a:schemeClr val="bg1">
                    <a:lumMod val="20000"/>
                    <a:lumOff val="80000"/>
                  </a:schemeClr>
                </a:solidFill>
              </a:rPr>
              <a:t>Copying Options </a:t>
            </a:r>
            <a:r>
              <a:rPr lang="en-US" sz="2400">
                <a:solidFill>
                  <a:schemeClr val="bg1">
                    <a:lumMod val="20000"/>
                    <a:lumOff val="80000"/>
                  </a:schemeClr>
                </a:solidFill>
              </a:rPr>
              <a:t>page and click </a:t>
            </a:r>
            <a:r>
              <a:rPr lang="en-US" sz="2400" b="1">
                <a:solidFill>
                  <a:schemeClr val="bg1">
                    <a:lumMod val="20000"/>
                    <a:lumOff val="80000"/>
                  </a:schemeClr>
                </a:solidFill>
              </a:rPr>
              <a:t>OK.</a:t>
            </a:r>
          </a:p>
          <a:p>
            <a:pPr eaLnBrk="1" hangingPunct="1"/>
            <a:r>
              <a:rPr lang="en-US" sz="2400" b="1">
                <a:solidFill>
                  <a:schemeClr val="bg1">
                    <a:lumMod val="20000"/>
                    <a:lumOff val="80000"/>
                  </a:schemeClr>
                </a:solidFill>
              </a:rPr>
              <a:t>3.  </a:t>
            </a:r>
            <a:r>
              <a:rPr lang="en-US" sz="2400">
                <a:solidFill>
                  <a:schemeClr val="bg1">
                    <a:lumMod val="20000"/>
                    <a:lumOff val="80000"/>
                  </a:schemeClr>
                </a:solidFill>
              </a:rPr>
              <a:t>Select </a:t>
            </a:r>
            <a:r>
              <a:rPr lang="en-US" sz="2400" b="1">
                <a:solidFill>
                  <a:schemeClr val="bg1">
                    <a:lumMod val="20000"/>
                    <a:lumOff val="80000"/>
                  </a:schemeClr>
                </a:solidFill>
              </a:rPr>
              <a:t>Copy Figure </a:t>
            </a:r>
            <a:r>
              <a:rPr lang="en-US" sz="2400">
                <a:solidFill>
                  <a:schemeClr val="bg1">
                    <a:lumMod val="20000"/>
                    <a:lumOff val="80000"/>
                  </a:schemeClr>
                </a:solidFill>
              </a:rPr>
              <a:t>from the </a:t>
            </a:r>
            <a:r>
              <a:rPr lang="en-US" sz="2400" b="1">
                <a:solidFill>
                  <a:schemeClr val="bg1">
                    <a:lumMod val="20000"/>
                    <a:lumOff val="80000"/>
                  </a:schemeClr>
                </a:solidFill>
              </a:rPr>
              <a:t>Edit </a:t>
            </a:r>
            <a:r>
              <a:rPr lang="en-US" sz="2400">
                <a:solidFill>
                  <a:schemeClr val="bg1">
                    <a:lumMod val="20000"/>
                    <a:lumOff val="80000"/>
                  </a:schemeClr>
                </a:solidFill>
              </a:rPr>
              <a:t>menu.</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4789632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ChangeArrowheads="1"/>
          </p:cNvSpPr>
          <p:nvPr/>
        </p:nvSpPr>
        <p:spPr bwMode="auto">
          <a:xfrm>
            <a:off x="812800" y="568325"/>
            <a:ext cx="77216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dirty="0">
                <a:solidFill>
                  <a:schemeClr val="bg1">
                    <a:lumMod val="20000"/>
                    <a:lumOff val="80000"/>
                  </a:schemeClr>
                </a:solidFill>
              </a:rPr>
              <a:t>Subplots</a:t>
            </a:r>
          </a:p>
          <a:p>
            <a:pPr eaLnBrk="1" hangingPunct="1"/>
            <a:endParaRPr lang="en-US" sz="2400" dirty="0">
              <a:solidFill>
                <a:schemeClr val="bg1">
                  <a:lumMod val="20000"/>
                  <a:lumOff val="80000"/>
                </a:schemeClr>
              </a:solidFill>
            </a:endParaRPr>
          </a:p>
          <a:p>
            <a:pPr eaLnBrk="1" hangingPunct="1"/>
            <a:r>
              <a:rPr lang="en-US" sz="2400" dirty="0">
                <a:solidFill>
                  <a:schemeClr val="bg1">
                    <a:lumMod val="20000"/>
                    <a:lumOff val="80000"/>
                  </a:schemeClr>
                </a:solidFill>
              </a:rPr>
              <a:t>You can use the </a:t>
            </a:r>
            <a:r>
              <a:rPr lang="en-US" sz="2400" dirty="0">
                <a:solidFill>
                  <a:schemeClr val="bg1">
                    <a:lumMod val="20000"/>
                    <a:lumOff val="80000"/>
                  </a:schemeClr>
                </a:solidFill>
                <a:latin typeface="Courier New" panose="02070309020205020404" pitchFamily="49" charset="0"/>
              </a:rPr>
              <a:t>subplot</a:t>
            </a:r>
            <a:r>
              <a:rPr lang="en-US" sz="2400" dirty="0">
                <a:solidFill>
                  <a:schemeClr val="bg1">
                    <a:lumMod val="20000"/>
                    <a:lumOff val="80000"/>
                  </a:schemeClr>
                </a:solidFill>
              </a:rPr>
              <a:t> command to obtain several smaller “subplots” in the same figure. The syntax is </a:t>
            </a:r>
            <a:r>
              <a:rPr lang="en-US" sz="2400" dirty="0">
                <a:solidFill>
                  <a:schemeClr val="bg1">
                    <a:lumMod val="20000"/>
                    <a:lumOff val="80000"/>
                  </a:schemeClr>
                </a:solidFill>
                <a:latin typeface="Courier New" panose="02070309020205020404" pitchFamily="49" charset="0"/>
              </a:rPr>
              <a:t>subplot(</a:t>
            </a:r>
            <a:r>
              <a:rPr lang="en-US" sz="2400" dirty="0" err="1">
                <a:solidFill>
                  <a:schemeClr val="bg1">
                    <a:lumMod val="20000"/>
                    <a:lumOff val="80000"/>
                  </a:schemeClr>
                </a:solidFill>
                <a:latin typeface="Courier New" panose="02070309020205020404" pitchFamily="49" charset="0"/>
              </a:rPr>
              <a:t>m,n,p</a:t>
            </a:r>
            <a:r>
              <a:rPr lang="en-US" sz="2400" dirty="0">
                <a:solidFill>
                  <a:schemeClr val="bg1">
                    <a:lumMod val="20000"/>
                    <a:lumOff val="80000"/>
                  </a:schemeClr>
                </a:solidFill>
                <a:latin typeface="Courier New" panose="02070309020205020404" pitchFamily="49" charset="0"/>
              </a:rPr>
              <a:t>)</a:t>
            </a:r>
            <a:r>
              <a:rPr lang="en-US" sz="2400" dirty="0">
                <a:solidFill>
                  <a:schemeClr val="bg1">
                    <a:lumMod val="20000"/>
                    <a:lumOff val="80000"/>
                  </a:schemeClr>
                </a:solidFill>
              </a:rPr>
              <a:t>. This command divides the Figure window into an array of rectangular panes with </a:t>
            </a:r>
            <a:r>
              <a:rPr lang="en-US" sz="2400" i="1" dirty="0">
                <a:solidFill>
                  <a:schemeClr val="bg1">
                    <a:lumMod val="20000"/>
                    <a:lumOff val="80000"/>
                  </a:schemeClr>
                </a:solidFill>
              </a:rPr>
              <a:t>m </a:t>
            </a:r>
            <a:r>
              <a:rPr lang="en-US" sz="2400" dirty="0">
                <a:solidFill>
                  <a:schemeClr val="bg1">
                    <a:lumMod val="20000"/>
                    <a:lumOff val="80000"/>
                  </a:schemeClr>
                </a:solidFill>
              </a:rPr>
              <a:t>rows and </a:t>
            </a:r>
            <a:r>
              <a:rPr lang="en-US" sz="2400" i="1" dirty="0">
                <a:solidFill>
                  <a:schemeClr val="bg1">
                    <a:lumMod val="20000"/>
                    <a:lumOff val="80000"/>
                  </a:schemeClr>
                </a:solidFill>
              </a:rPr>
              <a:t>n </a:t>
            </a:r>
            <a:r>
              <a:rPr lang="en-US" sz="2400" dirty="0">
                <a:solidFill>
                  <a:schemeClr val="bg1">
                    <a:lumMod val="20000"/>
                    <a:lumOff val="80000"/>
                  </a:schemeClr>
                </a:solidFill>
              </a:rPr>
              <a:t>columns. The variable </a:t>
            </a:r>
            <a:r>
              <a:rPr lang="en-US" sz="2400" dirty="0">
                <a:solidFill>
                  <a:schemeClr val="bg1">
                    <a:lumMod val="20000"/>
                    <a:lumOff val="80000"/>
                  </a:schemeClr>
                </a:solidFill>
                <a:latin typeface="Courier New" panose="02070309020205020404" pitchFamily="49" charset="0"/>
              </a:rPr>
              <a:t>p</a:t>
            </a:r>
            <a:r>
              <a:rPr lang="en-US" sz="2400" dirty="0">
                <a:solidFill>
                  <a:schemeClr val="bg1">
                    <a:lumMod val="20000"/>
                    <a:lumOff val="80000"/>
                  </a:schemeClr>
                </a:solidFill>
              </a:rPr>
              <a:t> tells MATLAB to place the output of the </a:t>
            </a:r>
            <a:r>
              <a:rPr lang="en-US" sz="2400" dirty="0">
                <a:solidFill>
                  <a:schemeClr val="bg1">
                    <a:lumMod val="20000"/>
                    <a:lumOff val="80000"/>
                  </a:schemeClr>
                </a:solidFill>
                <a:latin typeface="Courier New" panose="02070309020205020404" pitchFamily="49" charset="0"/>
              </a:rPr>
              <a:t>plot</a:t>
            </a:r>
            <a:r>
              <a:rPr lang="en-US" sz="2400" dirty="0">
                <a:solidFill>
                  <a:schemeClr val="bg1">
                    <a:lumMod val="20000"/>
                    <a:lumOff val="80000"/>
                  </a:schemeClr>
                </a:solidFill>
              </a:rPr>
              <a:t> command following the </a:t>
            </a:r>
            <a:r>
              <a:rPr lang="en-US" sz="2400" dirty="0">
                <a:solidFill>
                  <a:schemeClr val="bg1">
                    <a:lumMod val="20000"/>
                    <a:lumOff val="80000"/>
                  </a:schemeClr>
                </a:solidFill>
                <a:latin typeface="Courier New" panose="02070309020205020404" pitchFamily="49" charset="0"/>
              </a:rPr>
              <a:t>subplot</a:t>
            </a:r>
            <a:r>
              <a:rPr lang="en-US" sz="2400" dirty="0">
                <a:solidFill>
                  <a:schemeClr val="bg1">
                    <a:lumMod val="20000"/>
                    <a:lumOff val="80000"/>
                  </a:schemeClr>
                </a:solidFill>
              </a:rPr>
              <a:t> command into the </a:t>
            </a:r>
            <a:r>
              <a:rPr lang="en-US" sz="2400" i="1" dirty="0" err="1">
                <a:solidFill>
                  <a:schemeClr val="bg1">
                    <a:lumMod val="20000"/>
                    <a:lumOff val="80000"/>
                  </a:schemeClr>
                </a:solidFill>
              </a:rPr>
              <a:t>p</a:t>
            </a:r>
            <a:r>
              <a:rPr lang="en-US" sz="2400" dirty="0" err="1">
                <a:solidFill>
                  <a:schemeClr val="bg1">
                    <a:lumMod val="20000"/>
                    <a:lumOff val="80000"/>
                  </a:schemeClr>
                </a:solidFill>
              </a:rPr>
              <a:t>th</a:t>
            </a:r>
            <a:r>
              <a:rPr lang="en-US" sz="2400" dirty="0">
                <a:solidFill>
                  <a:schemeClr val="bg1">
                    <a:lumMod val="20000"/>
                    <a:lumOff val="80000"/>
                  </a:schemeClr>
                </a:solidFill>
              </a:rPr>
              <a:t> pane. </a:t>
            </a:r>
          </a:p>
          <a:p>
            <a:pPr eaLnBrk="1" hangingPunct="1"/>
            <a:endParaRPr lang="en-US" sz="2400" dirty="0">
              <a:solidFill>
                <a:schemeClr val="bg1">
                  <a:lumMod val="20000"/>
                  <a:lumOff val="80000"/>
                </a:schemeClr>
              </a:solidFill>
            </a:endParaRPr>
          </a:p>
          <a:p>
            <a:pPr eaLnBrk="1" hangingPunct="1"/>
            <a:r>
              <a:rPr lang="en-US" sz="2400" dirty="0">
                <a:solidFill>
                  <a:schemeClr val="bg1">
                    <a:lumMod val="20000"/>
                    <a:lumOff val="80000"/>
                  </a:schemeClr>
                </a:solidFill>
              </a:rPr>
              <a:t>For example, </a:t>
            </a:r>
            <a:r>
              <a:rPr lang="en-US" sz="2400" dirty="0">
                <a:solidFill>
                  <a:schemeClr val="bg1">
                    <a:lumMod val="20000"/>
                    <a:lumOff val="80000"/>
                  </a:schemeClr>
                </a:solidFill>
                <a:latin typeface="Courier New" panose="02070309020205020404" pitchFamily="49" charset="0"/>
              </a:rPr>
              <a:t>subplot(3,2,5)</a:t>
            </a:r>
            <a:r>
              <a:rPr lang="en-US" sz="2400" dirty="0">
                <a:solidFill>
                  <a:schemeClr val="bg1">
                    <a:lumMod val="20000"/>
                    <a:lumOff val="80000"/>
                  </a:schemeClr>
                </a:solidFill>
              </a:rPr>
              <a:t> creates an array of six panes, three panes deep and two panes across, and directs the next plot to appear in the fifth pane (in the bottom-left corner).</a:t>
            </a:r>
            <a:endParaRPr lang="en-US" sz="2400" b="1" dirty="0">
              <a:solidFill>
                <a:schemeClr val="bg1">
                  <a:lumMod val="20000"/>
                  <a:lumOff val="80000"/>
                </a:schemeClr>
              </a:solidFill>
            </a:endParaRP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2082086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27"/>
          <p:cNvSpPr>
            <a:spLocks noChangeArrowheads="1"/>
          </p:cNvSpPr>
          <p:nvPr/>
        </p:nvSpPr>
        <p:spPr bwMode="auto">
          <a:xfrm>
            <a:off x="812800" y="568325"/>
            <a:ext cx="83312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dirty="0">
                <a:solidFill>
                  <a:schemeClr val="bg1">
                    <a:lumMod val="20000"/>
                    <a:lumOff val="80000"/>
                  </a:schemeClr>
                </a:solidFill>
              </a:rPr>
              <a:t>The following script file created Figure 5.2–1, which shows the plots of the functions </a:t>
            </a:r>
            <a:r>
              <a:rPr lang="en-US" sz="2400" i="1" dirty="0">
                <a:solidFill>
                  <a:schemeClr val="bg1">
                    <a:lumMod val="20000"/>
                    <a:lumOff val="80000"/>
                  </a:schemeClr>
                </a:solidFill>
              </a:rPr>
              <a:t>y </a:t>
            </a:r>
            <a:r>
              <a:rPr lang="en-US" sz="2400" dirty="0">
                <a:solidFill>
                  <a:schemeClr val="bg1">
                    <a:lumMod val="20000"/>
                    <a:lumOff val="80000"/>
                  </a:schemeClr>
                </a:solidFill>
                <a:latin typeface="Symbol" panose="05050102010706020507" pitchFamily="18" charset="2"/>
              </a:rPr>
              <a:t>= </a:t>
            </a:r>
            <a:r>
              <a:rPr lang="en-US" sz="2400" i="1" dirty="0">
                <a:solidFill>
                  <a:schemeClr val="bg1">
                    <a:lumMod val="20000"/>
                    <a:lumOff val="80000"/>
                  </a:schemeClr>
                </a:solidFill>
              </a:rPr>
              <a:t>e</a:t>
            </a:r>
            <a:r>
              <a:rPr lang="en-US" sz="2400" baseline="30000" dirty="0">
                <a:solidFill>
                  <a:schemeClr val="bg1">
                    <a:lumMod val="20000"/>
                    <a:lumOff val="80000"/>
                  </a:schemeClr>
                </a:solidFill>
                <a:latin typeface="Symbol" panose="05050102010706020507" pitchFamily="18" charset="2"/>
              </a:rPr>
              <a:t>-</a:t>
            </a:r>
            <a:r>
              <a:rPr lang="en-US" sz="2400" baseline="30000" dirty="0">
                <a:solidFill>
                  <a:schemeClr val="bg1">
                    <a:lumMod val="20000"/>
                    <a:lumOff val="80000"/>
                  </a:schemeClr>
                </a:solidFill>
              </a:rPr>
              <a:t>1</a:t>
            </a:r>
            <a:r>
              <a:rPr lang="en-US" sz="2400" i="1" baseline="30000" dirty="0">
                <a:solidFill>
                  <a:schemeClr val="bg1">
                    <a:lumMod val="20000"/>
                    <a:lumOff val="80000"/>
                  </a:schemeClr>
                </a:solidFill>
                <a:latin typeface="Symbol" panose="05050102010706020507" pitchFamily="18" charset="2"/>
              </a:rPr>
              <a:t>.</a:t>
            </a:r>
            <a:r>
              <a:rPr lang="en-US" sz="2400" baseline="30000" dirty="0">
                <a:solidFill>
                  <a:schemeClr val="bg1">
                    <a:lumMod val="20000"/>
                    <a:lumOff val="80000"/>
                  </a:schemeClr>
                </a:solidFill>
              </a:rPr>
              <a:t>2</a:t>
            </a:r>
            <a:r>
              <a:rPr lang="en-US" sz="2400" i="1" baseline="30000" dirty="0">
                <a:solidFill>
                  <a:schemeClr val="bg1">
                    <a:lumMod val="20000"/>
                    <a:lumOff val="80000"/>
                  </a:schemeClr>
                </a:solidFill>
              </a:rPr>
              <a:t>x</a:t>
            </a:r>
            <a:r>
              <a:rPr lang="en-US" sz="2400" i="1" dirty="0">
                <a:solidFill>
                  <a:schemeClr val="bg1">
                    <a:lumMod val="20000"/>
                    <a:lumOff val="80000"/>
                  </a:schemeClr>
                </a:solidFill>
              </a:rPr>
              <a:t> </a:t>
            </a:r>
            <a:r>
              <a:rPr lang="en-US" sz="2400" dirty="0">
                <a:solidFill>
                  <a:schemeClr val="bg1">
                    <a:lumMod val="20000"/>
                    <a:lumOff val="80000"/>
                  </a:schemeClr>
                </a:solidFill>
              </a:rPr>
              <a:t>sin(10</a:t>
            </a:r>
            <a:r>
              <a:rPr lang="en-US" sz="2400" i="1" dirty="0">
                <a:solidFill>
                  <a:schemeClr val="bg1">
                    <a:lumMod val="20000"/>
                    <a:lumOff val="80000"/>
                  </a:schemeClr>
                </a:solidFill>
              </a:rPr>
              <a:t>x </a:t>
            </a:r>
            <a:r>
              <a:rPr lang="en-US" sz="2400" dirty="0">
                <a:solidFill>
                  <a:schemeClr val="bg1">
                    <a:lumMod val="20000"/>
                    <a:lumOff val="80000"/>
                  </a:schemeClr>
                </a:solidFill>
                <a:latin typeface="Symbol" panose="05050102010706020507" pitchFamily="18" charset="2"/>
              </a:rPr>
              <a:t>+ </a:t>
            </a:r>
            <a:r>
              <a:rPr lang="en-US" sz="2400" dirty="0">
                <a:solidFill>
                  <a:schemeClr val="bg1">
                    <a:lumMod val="20000"/>
                    <a:lumOff val="80000"/>
                  </a:schemeClr>
                </a:solidFill>
              </a:rPr>
              <a:t>5) for 0 </a:t>
            </a:r>
            <a:r>
              <a:rPr lang="en-US" sz="2400" dirty="0">
                <a:solidFill>
                  <a:schemeClr val="bg1">
                    <a:lumMod val="20000"/>
                    <a:lumOff val="80000"/>
                  </a:schemeClr>
                </a:solidFill>
                <a:latin typeface="Symbol" panose="05050102010706020507" pitchFamily="18" charset="2"/>
              </a:rPr>
              <a:t>£ </a:t>
            </a:r>
            <a:r>
              <a:rPr lang="en-US" sz="2400" i="1" dirty="0">
                <a:solidFill>
                  <a:schemeClr val="bg1">
                    <a:lumMod val="20000"/>
                    <a:lumOff val="80000"/>
                  </a:schemeClr>
                </a:solidFill>
              </a:rPr>
              <a:t>x </a:t>
            </a:r>
            <a:r>
              <a:rPr lang="en-US" sz="2400" dirty="0">
                <a:solidFill>
                  <a:schemeClr val="bg1">
                    <a:lumMod val="20000"/>
                    <a:lumOff val="80000"/>
                  </a:schemeClr>
                </a:solidFill>
                <a:latin typeface="Symbol" panose="05050102010706020507" pitchFamily="18" charset="2"/>
              </a:rPr>
              <a:t>£ </a:t>
            </a:r>
            <a:r>
              <a:rPr lang="en-US" sz="2400" dirty="0">
                <a:solidFill>
                  <a:schemeClr val="bg1">
                    <a:lumMod val="20000"/>
                    <a:lumOff val="80000"/>
                  </a:schemeClr>
                </a:solidFill>
              </a:rPr>
              <a:t>5 and </a:t>
            </a:r>
            <a:r>
              <a:rPr lang="en-US" sz="2400" i="1" dirty="0">
                <a:solidFill>
                  <a:schemeClr val="bg1">
                    <a:lumMod val="20000"/>
                    <a:lumOff val="80000"/>
                  </a:schemeClr>
                </a:solidFill>
              </a:rPr>
              <a:t>y </a:t>
            </a:r>
            <a:r>
              <a:rPr lang="en-US" sz="2400" dirty="0">
                <a:solidFill>
                  <a:schemeClr val="bg1">
                    <a:lumMod val="20000"/>
                    <a:lumOff val="80000"/>
                  </a:schemeClr>
                </a:solidFill>
                <a:latin typeface="Symbol" panose="05050102010706020507" pitchFamily="18" charset="2"/>
              </a:rPr>
              <a:t>= |</a:t>
            </a:r>
            <a:r>
              <a:rPr lang="en-US" sz="2400" i="1" dirty="0">
                <a:solidFill>
                  <a:schemeClr val="bg1">
                    <a:lumMod val="20000"/>
                    <a:lumOff val="80000"/>
                  </a:schemeClr>
                </a:solidFill>
              </a:rPr>
              <a:t>x</a:t>
            </a:r>
            <a:r>
              <a:rPr lang="en-US" sz="2400" baseline="30000" dirty="0">
                <a:solidFill>
                  <a:schemeClr val="bg1">
                    <a:lumMod val="20000"/>
                    <a:lumOff val="80000"/>
                  </a:schemeClr>
                </a:solidFill>
              </a:rPr>
              <a:t>3</a:t>
            </a:r>
            <a:r>
              <a:rPr lang="en-US" sz="2400" dirty="0">
                <a:solidFill>
                  <a:schemeClr val="bg1">
                    <a:lumMod val="20000"/>
                    <a:lumOff val="80000"/>
                  </a:schemeClr>
                </a:solidFill>
              </a:rPr>
              <a:t> </a:t>
            </a:r>
            <a:r>
              <a:rPr lang="en-US" sz="2400" dirty="0">
                <a:solidFill>
                  <a:schemeClr val="bg1">
                    <a:lumMod val="20000"/>
                    <a:lumOff val="80000"/>
                  </a:schemeClr>
                </a:solidFill>
                <a:latin typeface="Symbol" panose="05050102010706020507" pitchFamily="18" charset="2"/>
              </a:rPr>
              <a:t>- </a:t>
            </a:r>
            <a:r>
              <a:rPr lang="en-US" sz="2400" dirty="0">
                <a:solidFill>
                  <a:schemeClr val="bg1">
                    <a:lumMod val="20000"/>
                    <a:lumOff val="80000"/>
                  </a:schemeClr>
                </a:solidFill>
              </a:rPr>
              <a:t>100</a:t>
            </a:r>
            <a:r>
              <a:rPr lang="en-US" sz="2400" dirty="0">
                <a:solidFill>
                  <a:schemeClr val="bg1">
                    <a:lumMod val="20000"/>
                    <a:lumOff val="80000"/>
                  </a:schemeClr>
                </a:solidFill>
                <a:latin typeface="Symbol" panose="05050102010706020507" pitchFamily="18" charset="2"/>
              </a:rPr>
              <a:t>| </a:t>
            </a:r>
            <a:r>
              <a:rPr lang="en-US" sz="2400" dirty="0">
                <a:solidFill>
                  <a:schemeClr val="bg1">
                    <a:lumMod val="20000"/>
                    <a:lumOff val="80000"/>
                  </a:schemeClr>
                </a:solidFill>
              </a:rPr>
              <a:t>for </a:t>
            </a:r>
            <a:r>
              <a:rPr lang="en-US" sz="2400" dirty="0">
                <a:solidFill>
                  <a:schemeClr val="bg1">
                    <a:lumMod val="20000"/>
                    <a:lumOff val="80000"/>
                  </a:schemeClr>
                </a:solidFill>
                <a:latin typeface="Symbol" panose="05050102010706020507" pitchFamily="18" charset="2"/>
              </a:rPr>
              <a:t>-</a:t>
            </a:r>
            <a:r>
              <a:rPr lang="en-US" sz="2400" dirty="0">
                <a:solidFill>
                  <a:schemeClr val="bg1">
                    <a:lumMod val="20000"/>
                    <a:lumOff val="80000"/>
                  </a:schemeClr>
                </a:solidFill>
              </a:rPr>
              <a:t>6 </a:t>
            </a:r>
            <a:r>
              <a:rPr lang="en-US" sz="2400" dirty="0">
                <a:solidFill>
                  <a:schemeClr val="bg1">
                    <a:lumMod val="20000"/>
                    <a:lumOff val="80000"/>
                  </a:schemeClr>
                </a:solidFill>
                <a:latin typeface="Symbol" panose="05050102010706020507" pitchFamily="18" charset="2"/>
              </a:rPr>
              <a:t>£ </a:t>
            </a:r>
            <a:r>
              <a:rPr lang="en-US" sz="2400" i="1" dirty="0">
                <a:solidFill>
                  <a:schemeClr val="bg1">
                    <a:lumMod val="20000"/>
                    <a:lumOff val="80000"/>
                  </a:schemeClr>
                </a:solidFill>
              </a:rPr>
              <a:t>x </a:t>
            </a:r>
            <a:r>
              <a:rPr lang="en-US" sz="2400" dirty="0">
                <a:solidFill>
                  <a:schemeClr val="bg1">
                    <a:lumMod val="20000"/>
                    <a:lumOff val="80000"/>
                  </a:schemeClr>
                </a:solidFill>
                <a:latin typeface="Symbol" panose="05050102010706020507" pitchFamily="18" charset="2"/>
              </a:rPr>
              <a:t>£ </a:t>
            </a:r>
            <a:r>
              <a:rPr lang="en-US" sz="2400" dirty="0">
                <a:solidFill>
                  <a:schemeClr val="bg1">
                    <a:lumMod val="20000"/>
                    <a:lumOff val="80000"/>
                  </a:schemeClr>
                </a:solidFill>
              </a:rPr>
              <a:t>6.</a:t>
            </a:r>
          </a:p>
          <a:p>
            <a:pPr eaLnBrk="1" hangingPunct="1"/>
            <a:endParaRPr lang="en-US" sz="2400" dirty="0">
              <a:solidFill>
                <a:schemeClr val="bg1">
                  <a:lumMod val="20000"/>
                  <a:lumOff val="80000"/>
                </a:schemeClr>
              </a:solidFill>
              <a:latin typeface="Courier New" panose="02070309020205020404" pitchFamily="49" charset="0"/>
            </a:endParaRPr>
          </a:p>
          <a:p>
            <a:pPr eaLnBrk="1" hangingPunct="1"/>
            <a:r>
              <a:rPr lang="en-US" sz="2400" dirty="0">
                <a:solidFill>
                  <a:schemeClr val="bg1">
                    <a:lumMod val="20000"/>
                    <a:lumOff val="80000"/>
                  </a:schemeClr>
                </a:solidFill>
                <a:latin typeface="Courier New" panose="02070309020205020404" pitchFamily="49" charset="0"/>
              </a:rPr>
              <a:t>x = 0:0.01:5;</a:t>
            </a:r>
          </a:p>
          <a:p>
            <a:pPr eaLnBrk="1" hangingPunct="1"/>
            <a:r>
              <a:rPr lang="en-US" sz="2400" dirty="0">
                <a:solidFill>
                  <a:schemeClr val="bg1">
                    <a:lumMod val="20000"/>
                    <a:lumOff val="80000"/>
                  </a:schemeClr>
                </a:solidFill>
                <a:latin typeface="Courier New" panose="02070309020205020404" pitchFamily="49" charset="0"/>
              </a:rPr>
              <a:t>y = </a:t>
            </a:r>
            <a:r>
              <a:rPr lang="en-US" sz="2400" dirty="0" err="1">
                <a:solidFill>
                  <a:schemeClr val="bg1">
                    <a:lumMod val="20000"/>
                    <a:lumOff val="80000"/>
                  </a:schemeClr>
                </a:solidFill>
                <a:latin typeface="Courier New" panose="02070309020205020404" pitchFamily="49" charset="0"/>
              </a:rPr>
              <a:t>exp</a:t>
            </a:r>
            <a:r>
              <a:rPr lang="en-US" sz="2400" dirty="0">
                <a:solidFill>
                  <a:schemeClr val="bg1">
                    <a:lumMod val="20000"/>
                    <a:lumOff val="80000"/>
                  </a:schemeClr>
                </a:solidFill>
                <a:latin typeface="Courier New" panose="02070309020205020404" pitchFamily="49" charset="0"/>
              </a:rPr>
              <a:t>(-1.2*x).*sin(10*x+5);</a:t>
            </a:r>
          </a:p>
          <a:p>
            <a:pPr eaLnBrk="1" hangingPunct="1"/>
            <a:r>
              <a:rPr lang="en-US" sz="2400" dirty="0">
                <a:solidFill>
                  <a:schemeClr val="bg1">
                    <a:lumMod val="20000"/>
                    <a:lumOff val="80000"/>
                  </a:schemeClr>
                </a:solidFill>
                <a:latin typeface="Courier New" panose="02070309020205020404" pitchFamily="49" charset="0"/>
              </a:rPr>
              <a:t>subplot(1,2,1)</a:t>
            </a:r>
          </a:p>
          <a:p>
            <a:pPr eaLnBrk="1" hangingPunct="1"/>
            <a:r>
              <a:rPr lang="en-US" sz="2400" dirty="0">
                <a:solidFill>
                  <a:schemeClr val="bg1">
                    <a:lumMod val="20000"/>
                    <a:lumOff val="80000"/>
                  </a:schemeClr>
                </a:solidFill>
                <a:latin typeface="Courier New" panose="02070309020205020404" pitchFamily="49" charset="0"/>
              </a:rPr>
              <a:t>plot(</a:t>
            </a:r>
            <a:r>
              <a:rPr lang="en-US" sz="2400" dirty="0" err="1">
                <a:solidFill>
                  <a:schemeClr val="bg1">
                    <a:lumMod val="20000"/>
                    <a:lumOff val="80000"/>
                  </a:schemeClr>
                </a:solidFill>
                <a:latin typeface="Courier New" panose="02070309020205020404" pitchFamily="49" charset="0"/>
              </a:rPr>
              <a:t>x,y</a:t>
            </a:r>
            <a:r>
              <a:rPr lang="en-US" sz="2400" dirty="0">
                <a:solidFill>
                  <a:schemeClr val="bg1">
                    <a:lumMod val="20000"/>
                    <a:lumOff val="80000"/>
                  </a:schemeClr>
                </a:solidFill>
                <a:latin typeface="Courier New" panose="02070309020205020404" pitchFamily="49" charset="0"/>
              </a:rPr>
              <a:t>),axis([0 5 -1 1])</a:t>
            </a:r>
          </a:p>
          <a:p>
            <a:pPr eaLnBrk="1" hangingPunct="1"/>
            <a:r>
              <a:rPr lang="en-US" sz="2400" dirty="0">
                <a:solidFill>
                  <a:schemeClr val="bg1">
                    <a:lumMod val="20000"/>
                    <a:lumOff val="80000"/>
                  </a:schemeClr>
                </a:solidFill>
                <a:latin typeface="Courier New" panose="02070309020205020404" pitchFamily="49" charset="0"/>
              </a:rPr>
              <a:t>x = -6:0.01:6;</a:t>
            </a:r>
          </a:p>
          <a:p>
            <a:pPr eaLnBrk="1" hangingPunct="1"/>
            <a:r>
              <a:rPr lang="en-US" sz="2400" dirty="0">
                <a:solidFill>
                  <a:schemeClr val="bg1">
                    <a:lumMod val="20000"/>
                    <a:lumOff val="80000"/>
                  </a:schemeClr>
                </a:solidFill>
                <a:latin typeface="Courier New" panose="02070309020205020404" pitchFamily="49" charset="0"/>
              </a:rPr>
              <a:t>y = abs(x.^3-100);</a:t>
            </a:r>
          </a:p>
          <a:p>
            <a:pPr eaLnBrk="1" hangingPunct="1"/>
            <a:r>
              <a:rPr lang="en-US" sz="2400" dirty="0">
                <a:solidFill>
                  <a:schemeClr val="bg1">
                    <a:lumMod val="20000"/>
                    <a:lumOff val="80000"/>
                  </a:schemeClr>
                </a:solidFill>
                <a:latin typeface="Courier New" panose="02070309020205020404" pitchFamily="49" charset="0"/>
              </a:rPr>
              <a:t>subplot(1,2,2)</a:t>
            </a:r>
          </a:p>
          <a:p>
            <a:pPr eaLnBrk="1" hangingPunct="1"/>
            <a:r>
              <a:rPr lang="en-US" sz="2400" dirty="0">
                <a:solidFill>
                  <a:schemeClr val="bg1">
                    <a:lumMod val="20000"/>
                    <a:lumOff val="80000"/>
                  </a:schemeClr>
                </a:solidFill>
                <a:latin typeface="Courier New" panose="02070309020205020404" pitchFamily="49" charset="0"/>
              </a:rPr>
              <a:t>plot(</a:t>
            </a:r>
            <a:r>
              <a:rPr lang="en-US" sz="2400" dirty="0" err="1">
                <a:solidFill>
                  <a:schemeClr val="bg1">
                    <a:lumMod val="20000"/>
                    <a:lumOff val="80000"/>
                  </a:schemeClr>
                </a:solidFill>
                <a:latin typeface="Courier New" panose="02070309020205020404" pitchFamily="49" charset="0"/>
              </a:rPr>
              <a:t>x,y</a:t>
            </a:r>
            <a:r>
              <a:rPr lang="en-US" sz="2400" dirty="0">
                <a:solidFill>
                  <a:schemeClr val="bg1">
                    <a:lumMod val="20000"/>
                    <a:lumOff val="80000"/>
                  </a:schemeClr>
                </a:solidFill>
                <a:latin typeface="Courier New" panose="02070309020205020404" pitchFamily="49" charset="0"/>
              </a:rPr>
              <a:t>),axis([-6 6 0 350])</a:t>
            </a:r>
            <a:endParaRPr lang="en-US" sz="2400" b="1" dirty="0">
              <a:solidFill>
                <a:schemeClr val="bg1">
                  <a:lumMod val="20000"/>
                  <a:lumOff val="80000"/>
                </a:schemeClr>
              </a:solidFill>
            </a:endParaRPr>
          </a:p>
        </p:txBody>
      </p:sp>
      <p:sp>
        <p:nvSpPr>
          <p:cNvPr id="24580" name="Text Box 1029"/>
          <p:cNvSpPr txBox="1">
            <a:spLocks noChangeArrowheads="1"/>
          </p:cNvSpPr>
          <p:nvPr/>
        </p:nvSpPr>
        <p:spPr bwMode="auto">
          <a:xfrm>
            <a:off x="5334000" y="5867400"/>
            <a:ext cx="3200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2400"/>
              <a:t>The figure is shown on the next slide.</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3121016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npo0000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685800"/>
            <a:ext cx="6827838" cy="539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5603" name="Text Box 4"/>
          <p:cNvSpPr txBox="1">
            <a:spLocks noChangeArrowheads="1"/>
          </p:cNvSpPr>
          <p:nvPr/>
        </p:nvSpPr>
        <p:spPr bwMode="auto">
          <a:xfrm>
            <a:off x="0" y="74613"/>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dirty="0">
                <a:solidFill>
                  <a:schemeClr val="bg1">
                    <a:lumMod val="20000"/>
                    <a:lumOff val="80000"/>
                  </a:schemeClr>
                </a:solidFill>
              </a:rPr>
              <a:t>Application of the </a:t>
            </a:r>
            <a:r>
              <a:rPr lang="en-US" sz="2400" b="1" dirty="0">
                <a:solidFill>
                  <a:schemeClr val="bg1">
                    <a:lumMod val="20000"/>
                    <a:lumOff val="80000"/>
                  </a:schemeClr>
                </a:solidFill>
                <a:latin typeface="Courier New" panose="02070309020205020404" pitchFamily="49" charset="0"/>
              </a:rPr>
              <a:t>subplot</a:t>
            </a:r>
            <a:r>
              <a:rPr lang="en-US" sz="2400" b="1" dirty="0">
                <a:solidFill>
                  <a:schemeClr val="bg1">
                    <a:lumMod val="20000"/>
                    <a:lumOff val="80000"/>
                  </a:schemeClr>
                </a:solidFill>
              </a:rPr>
              <a:t> </a:t>
            </a:r>
            <a:r>
              <a:rPr lang="en-US" sz="2400" b="1" dirty="0" smtClean="0">
                <a:solidFill>
                  <a:schemeClr val="bg1">
                    <a:lumMod val="20000"/>
                    <a:lumOff val="80000"/>
                  </a:schemeClr>
                </a:solidFill>
              </a:rPr>
              <a:t>command</a:t>
            </a:r>
            <a:endParaRPr lang="en-US" sz="2400" dirty="0">
              <a:solidFill>
                <a:schemeClr val="bg1">
                  <a:lumMod val="20000"/>
                  <a:lumOff val="80000"/>
                </a:schemeClr>
              </a:solidFill>
            </a:endParaRP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1889272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ChangeArrowheads="1"/>
          </p:cNvSpPr>
          <p:nvPr/>
        </p:nvSpPr>
        <p:spPr bwMode="auto">
          <a:xfrm>
            <a:off x="812800" y="568325"/>
            <a:ext cx="76454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dirty="0">
                <a:solidFill>
                  <a:schemeClr val="bg1">
                    <a:lumMod val="20000"/>
                    <a:lumOff val="80000"/>
                  </a:schemeClr>
                </a:solidFill>
              </a:rPr>
              <a:t>Data Markers and Line Types</a:t>
            </a:r>
          </a:p>
          <a:p>
            <a:pPr eaLnBrk="1" hangingPunct="1"/>
            <a:endParaRPr lang="en-US" sz="2400" b="1" dirty="0" smtClean="0">
              <a:solidFill>
                <a:schemeClr val="bg1">
                  <a:lumMod val="20000"/>
                  <a:lumOff val="80000"/>
                </a:schemeClr>
              </a:solidFill>
            </a:endParaRPr>
          </a:p>
          <a:p>
            <a:pPr eaLnBrk="1" hangingPunct="1"/>
            <a:endParaRPr lang="en-US" sz="2400" b="1" dirty="0">
              <a:solidFill>
                <a:schemeClr val="bg1">
                  <a:lumMod val="20000"/>
                  <a:lumOff val="80000"/>
                </a:schemeClr>
              </a:solidFill>
            </a:endParaRPr>
          </a:p>
          <a:p>
            <a:pPr eaLnBrk="1" hangingPunct="1"/>
            <a:r>
              <a:rPr lang="en-US" sz="2400" dirty="0">
                <a:solidFill>
                  <a:schemeClr val="bg1">
                    <a:lumMod val="20000"/>
                    <a:lumOff val="80000"/>
                  </a:schemeClr>
                </a:solidFill>
              </a:rPr>
              <a:t>To plot </a:t>
            </a:r>
            <a:r>
              <a:rPr lang="en-US" sz="2400" dirty="0">
                <a:solidFill>
                  <a:schemeClr val="bg1">
                    <a:lumMod val="20000"/>
                    <a:lumOff val="80000"/>
                  </a:schemeClr>
                </a:solidFill>
                <a:latin typeface="Courier New" panose="02070309020205020404" pitchFamily="49" charset="0"/>
              </a:rPr>
              <a:t>y</a:t>
            </a:r>
            <a:r>
              <a:rPr lang="en-US" sz="2400" dirty="0">
                <a:solidFill>
                  <a:schemeClr val="bg1">
                    <a:lumMod val="20000"/>
                    <a:lumOff val="80000"/>
                  </a:schemeClr>
                </a:solidFill>
              </a:rPr>
              <a:t> versus </a:t>
            </a:r>
            <a:r>
              <a:rPr lang="en-US" sz="2400" dirty="0">
                <a:solidFill>
                  <a:schemeClr val="bg1">
                    <a:lumMod val="20000"/>
                    <a:lumOff val="80000"/>
                  </a:schemeClr>
                </a:solidFill>
                <a:latin typeface="Courier New" panose="02070309020205020404" pitchFamily="49" charset="0"/>
              </a:rPr>
              <a:t>x</a:t>
            </a:r>
            <a:r>
              <a:rPr lang="en-US" sz="2400" dirty="0">
                <a:solidFill>
                  <a:schemeClr val="bg1">
                    <a:lumMod val="20000"/>
                    <a:lumOff val="80000"/>
                  </a:schemeClr>
                </a:solidFill>
              </a:rPr>
              <a:t> with a solid line and </a:t>
            </a:r>
            <a:r>
              <a:rPr lang="en-US" sz="2400" dirty="0">
                <a:solidFill>
                  <a:schemeClr val="bg1">
                    <a:lumMod val="20000"/>
                    <a:lumOff val="80000"/>
                  </a:schemeClr>
                </a:solidFill>
                <a:latin typeface="Courier New" panose="02070309020205020404" pitchFamily="49" charset="0"/>
              </a:rPr>
              <a:t>u</a:t>
            </a:r>
            <a:r>
              <a:rPr lang="en-US" sz="2400" dirty="0">
                <a:solidFill>
                  <a:schemeClr val="bg1">
                    <a:lumMod val="20000"/>
                    <a:lumOff val="80000"/>
                  </a:schemeClr>
                </a:solidFill>
              </a:rPr>
              <a:t> versus </a:t>
            </a:r>
            <a:r>
              <a:rPr lang="en-US" sz="2400" dirty="0">
                <a:solidFill>
                  <a:schemeClr val="bg1">
                    <a:lumMod val="20000"/>
                    <a:lumOff val="80000"/>
                  </a:schemeClr>
                </a:solidFill>
                <a:latin typeface="Courier New" panose="02070309020205020404" pitchFamily="49" charset="0"/>
              </a:rPr>
              <a:t>v</a:t>
            </a:r>
            <a:r>
              <a:rPr lang="en-US" sz="2400" dirty="0">
                <a:solidFill>
                  <a:schemeClr val="bg1">
                    <a:lumMod val="20000"/>
                    <a:lumOff val="80000"/>
                  </a:schemeClr>
                </a:solidFill>
              </a:rPr>
              <a:t> with a dashed line, type </a:t>
            </a:r>
            <a:r>
              <a:rPr lang="en-US" sz="2400" dirty="0">
                <a:solidFill>
                  <a:schemeClr val="bg1">
                    <a:lumMod val="20000"/>
                    <a:lumOff val="80000"/>
                  </a:schemeClr>
                </a:solidFill>
                <a:latin typeface="Courier New" panose="02070309020205020404" pitchFamily="49" charset="0"/>
              </a:rPr>
              <a:t>plot(</a:t>
            </a:r>
            <a:r>
              <a:rPr lang="en-US" sz="2400" dirty="0" err="1">
                <a:solidFill>
                  <a:schemeClr val="bg1">
                    <a:lumMod val="20000"/>
                    <a:lumOff val="80000"/>
                  </a:schemeClr>
                </a:solidFill>
                <a:latin typeface="Courier New" panose="02070309020205020404" pitchFamily="49" charset="0"/>
              </a:rPr>
              <a:t>x,y,u,v</a:t>
            </a:r>
            <a:r>
              <a:rPr lang="en-US" sz="2400" dirty="0">
                <a:solidFill>
                  <a:schemeClr val="bg1">
                    <a:lumMod val="20000"/>
                    <a:lumOff val="80000"/>
                  </a:schemeClr>
                </a:solidFill>
                <a:latin typeface="Courier New" panose="02070309020205020404" pitchFamily="49" charset="0"/>
              </a:rPr>
              <a:t>,’--’)</a:t>
            </a:r>
            <a:r>
              <a:rPr lang="en-US" sz="2400" dirty="0">
                <a:solidFill>
                  <a:schemeClr val="bg1">
                    <a:lumMod val="20000"/>
                    <a:lumOff val="80000"/>
                  </a:schemeClr>
                </a:solidFill>
              </a:rPr>
              <a:t>, where the symbols </a:t>
            </a:r>
            <a:r>
              <a:rPr lang="en-US" sz="2400" dirty="0">
                <a:solidFill>
                  <a:schemeClr val="bg1">
                    <a:lumMod val="20000"/>
                    <a:lumOff val="80000"/>
                  </a:schemeClr>
                </a:solidFill>
                <a:latin typeface="Courier New" panose="02070309020205020404" pitchFamily="49" charset="0"/>
              </a:rPr>
              <a:t>’--’</a:t>
            </a:r>
            <a:r>
              <a:rPr lang="en-US" sz="2400" dirty="0">
                <a:solidFill>
                  <a:schemeClr val="bg1">
                    <a:lumMod val="20000"/>
                    <a:lumOff val="80000"/>
                  </a:schemeClr>
                </a:solidFill>
              </a:rPr>
              <a:t> represent a dashed line. </a:t>
            </a:r>
          </a:p>
          <a:p>
            <a:pPr eaLnBrk="1" hangingPunct="1"/>
            <a:endParaRPr lang="en-US" sz="2400" dirty="0" smtClean="0">
              <a:solidFill>
                <a:schemeClr val="bg1">
                  <a:lumMod val="20000"/>
                  <a:lumOff val="80000"/>
                </a:schemeClr>
              </a:solidFill>
            </a:endParaRPr>
          </a:p>
          <a:p>
            <a:pPr eaLnBrk="1" hangingPunct="1"/>
            <a:endParaRPr lang="en-US" sz="2400" dirty="0">
              <a:solidFill>
                <a:schemeClr val="bg1">
                  <a:lumMod val="20000"/>
                  <a:lumOff val="80000"/>
                </a:schemeClr>
              </a:solidFill>
            </a:endParaRPr>
          </a:p>
          <a:p>
            <a:pPr eaLnBrk="1" hangingPunct="1"/>
            <a:endParaRPr lang="en-US" sz="2400" dirty="0" smtClean="0">
              <a:solidFill>
                <a:schemeClr val="bg1">
                  <a:lumMod val="20000"/>
                  <a:lumOff val="80000"/>
                </a:schemeClr>
              </a:solidFill>
            </a:endParaRPr>
          </a:p>
          <a:p>
            <a:pPr eaLnBrk="1" hangingPunct="1"/>
            <a:endParaRPr lang="en-US" sz="2400" dirty="0">
              <a:solidFill>
                <a:schemeClr val="bg1">
                  <a:lumMod val="20000"/>
                  <a:lumOff val="80000"/>
                </a:schemeClr>
              </a:solidFill>
            </a:endParaRPr>
          </a:p>
          <a:p>
            <a:pPr eaLnBrk="1" hangingPunct="1"/>
            <a:r>
              <a:rPr lang="en-US" sz="2400" dirty="0" smtClean="0">
                <a:solidFill>
                  <a:schemeClr val="bg1">
                    <a:lumMod val="20000"/>
                    <a:lumOff val="80000"/>
                  </a:schemeClr>
                </a:solidFill>
              </a:rPr>
              <a:t>To </a:t>
            </a:r>
            <a:r>
              <a:rPr lang="en-US" sz="2400" dirty="0">
                <a:solidFill>
                  <a:schemeClr val="bg1">
                    <a:lumMod val="20000"/>
                    <a:lumOff val="80000"/>
                  </a:schemeClr>
                </a:solidFill>
              </a:rPr>
              <a:t>plot </a:t>
            </a:r>
            <a:r>
              <a:rPr lang="en-US" sz="2400" dirty="0">
                <a:solidFill>
                  <a:schemeClr val="bg1">
                    <a:lumMod val="20000"/>
                    <a:lumOff val="80000"/>
                  </a:schemeClr>
                </a:solidFill>
                <a:latin typeface="Courier New" panose="02070309020205020404" pitchFamily="49" charset="0"/>
              </a:rPr>
              <a:t>y</a:t>
            </a:r>
            <a:r>
              <a:rPr lang="en-US" sz="2400" dirty="0">
                <a:solidFill>
                  <a:schemeClr val="bg1">
                    <a:lumMod val="20000"/>
                    <a:lumOff val="80000"/>
                  </a:schemeClr>
                </a:solidFill>
              </a:rPr>
              <a:t> versus </a:t>
            </a:r>
            <a:r>
              <a:rPr lang="en-US" sz="2400" dirty="0">
                <a:solidFill>
                  <a:schemeClr val="bg1">
                    <a:lumMod val="20000"/>
                    <a:lumOff val="80000"/>
                  </a:schemeClr>
                </a:solidFill>
                <a:latin typeface="Courier New" panose="02070309020205020404" pitchFamily="49" charset="0"/>
              </a:rPr>
              <a:t>x</a:t>
            </a:r>
            <a:r>
              <a:rPr lang="en-US" sz="2400" dirty="0">
                <a:solidFill>
                  <a:schemeClr val="bg1">
                    <a:lumMod val="20000"/>
                    <a:lumOff val="80000"/>
                  </a:schemeClr>
                </a:solidFill>
              </a:rPr>
              <a:t> with asterisks (*) connected with a dotted line, you must plot the data twice by typing </a:t>
            </a:r>
            <a:r>
              <a:rPr lang="en-US" sz="2400" dirty="0">
                <a:solidFill>
                  <a:schemeClr val="bg1">
                    <a:lumMod val="20000"/>
                    <a:lumOff val="80000"/>
                  </a:schemeClr>
                </a:solidFill>
                <a:latin typeface="Courier New" panose="02070309020205020404" pitchFamily="49" charset="0"/>
              </a:rPr>
              <a:t>plot(</a:t>
            </a:r>
            <a:r>
              <a:rPr lang="en-US" sz="2400" dirty="0" err="1">
                <a:solidFill>
                  <a:schemeClr val="bg1">
                    <a:lumMod val="20000"/>
                    <a:lumOff val="80000"/>
                  </a:schemeClr>
                </a:solidFill>
                <a:latin typeface="Courier New" panose="02070309020205020404" pitchFamily="49" charset="0"/>
              </a:rPr>
              <a:t>x,y</a:t>
            </a:r>
            <a:r>
              <a:rPr lang="en-US" sz="2400" dirty="0">
                <a:solidFill>
                  <a:schemeClr val="bg1">
                    <a:lumMod val="20000"/>
                    <a:lumOff val="80000"/>
                  </a:schemeClr>
                </a:solidFill>
                <a:latin typeface="Courier New" panose="02070309020205020404" pitchFamily="49" charset="0"/>
              </a:rPr>
              <a:t>,’*’,</a:t>
            </a:r>
            <a:r>
              <a:rPr lang="en-US" sz="2400" dirty="0" err="1">
                <a:solidFill>
                  <a:schemeClr val="bg1">
                    <a:lumMod val="20000"/>
                    <a:lumOff val="80000"/>
                  </a:schemeClr>
                </a:solidFill>
                <a:latin typeface="Courier New" panose="02070309020205020404" pitchFamily="49" charset="0"/>
              </a:rPr>
              <a:t>x,y</a:t>
            </a:r>
            <a:r>
              <a:rPr lang="en-US" sz="2400" dirty="0">
                <a:solidFill>
                  <a:schemeClr val="bg1">
                    <a:lumMod val="20000"/>
                    <a:lumOff val="80000"/>
                  </a:schemeClr>
                </a:solidFill>
                <a:latin typeface="Courier New" panose="02070309020205020404" pitchFamily="49" charset="0"/>
              </a:rPr>
              <a:t>,’:’)</a:t>
            </a:r>
            <a:r>
              <a:rPr lang="en-US" sz="2400" dirty="0">
                <a:solidFill>
                  <a:schemeClr val="bg1">
                    <a:lumMod val="20000"/>
                    <a:lumOff val="80000"/>
                  </a:schemeClr>
                </a:solidFill>
              </a:rPr>
              <a:t>.</a:t>
            </a:r>
            <a:endParaRPr lang="en-US" sz="2400" b="1" dirty="0">
              <a:solidFill>
                <a:schemeClr val="bg1">
                  <a:lumMod val="20000"/>
                  <a:lumOff val="80000"/>
                </a:schemeClr>
              </a:solidFill>
            </a:endParaRPr>
          </a:p>
        </p:txBody>
      </p:sp>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29288881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ChangeArrowheads="1"/>
          </p:cNvSpPr>
          <p:nvPr/>
        </p:nvSpPr>
        <p:spPr bwMode="auto">
          <a:xfrm>
            <a:off x="761285" y="1341058"/>
            <a:ext cx="7645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dirty="0">
                <a:solidFill>
                  <a:schemeClr val="bg1">
                    <a:lumMod val="20000"/>
                    <a:lumOff val="80000"/>
                  </a:schemeClr>
                </a:solidFill>
              </a:rPr>
              <a:t>To plot </a:t>
            </a:r>
            <a:r>
              <a:rPr lang="en-US" sz="2400" dirty="0">
                <a:solidFill>
                  <a:schemeClr val="bg1">
                    <a:lumMod val="20000"/>
                    <a:lumOff val="80000"/>
                  </a:schemeClr>
                </a:solidFill>
                <a:latin typeface="Courier New" panose="02070309020205020404" pitchFamily="49" charset="0"/>
              </a:rPr>
              <a:t>y</a:t>
            </a:r>
            <a:r>
              <a:rPr lang="en-US" sz="2400" dirty="0">
                <a:solidFill>
                  <a:schemeClr val="bg1">
                    <a:lumMod val="20000"/>
                    <a:lumOff val="80000"/>
                  </a:schemeClr>
                </a:solidFill>
              </a:rPr>
              <a:t> versus </a:t>
            </a:r>
            <a:r>
              <a:rPr lang="en-US" sz="2400" dirty="0">
                <a:solidFill>
                  <a:schemeClr val="bg1">
                    <a:lumMod val="20000"/>
                    <a:lumOff val="80000"/>
                  </a:schemeClr>
                </a:solidFill>
                <a:latin typeface="Courier New" panose="02070309020205020404" pitchFamily="49" charset="0"/>
              </a:rPr>
              <a:t>x</a:t>
            </a:r>
            <a:r>
              <a:rPr lang="en-US" sz="2400" dirty="0">
                <a:solidFill>
                  <a:schemeClr val="bg1">
                    <a:lumMod val="20000"/>
                    <a:lumOff val="80000"/>
                  </a:schemeClr>
                </a:solidFill>
              </a:rPr>
              <a:t> with green asterisks (</a:t>
            </a:r>
            <a:r>
              <a:rPr lang="en-US" sz="2400" dirty="0">
                <a:solidFill>
                  <a:schemeClr val="bg1">
                    <a:lumMod val="20000"/>
                    <a:lumOff val="80000"/>
                  </a:schemeClr>
                </a:solidFill>
                <a:latin typeface="Symbol" panose="05050102010706020507" pitchFamily="18" charset="2"/>
              </a:rPr>
              <a:t>*</a:t>
            </a:r>
            <a:r>
              <a:rPr lang="en-US" sz="2400" dirty="0">
                <a:solidFill>
                  <a:schemeClr val="bg1">
                    <a:lumMod val="20000"/>
                    <a:lumOff val="80000"/>
                  </a:schemeClr>
                </a:solidFill>
              </a:rPr>
              <a:t>) connected with a red dashed line, you must plot the data twice by typing </a:t>
            </a:r>
            <a:r>
              <a:rPr lang="en-US" sz="2400" dirty="0">
                <a:solidFill>
                  <a:schemeClr val="bg1">
                    <a:lumMod val="20000"/>
                    <a:lumOff val="80000"/>
                  </a:schemeClr>
                </a:solidFill>
                <a:latin typeface="Courier New" panose="02070309020205020404" pitchFamily="49" charset="0"/>
              </a:rPr>
              <a:t>plot(</a:t>
            </a:r>
            <a:r>
              <a:rPr lang="en-US" sz="2400" dirty="0" err="1">
                <a:solidFill>
                  <a:schemeClr val="bg1">
                    <a:lumMod val="20000"/>
                    <a:lumOff val="80000"/>
                  </a:schemeClr>
                </a:solidFill>
                <a:latin typeface="Courier New" panose="02070309020205020404" pitchFamily="49" charset="0"/>
              </a:rPr>
              <a:t>x,y,’g</a:t>
            </a:r>
            <a:r>
              <a:rPr lang="en-US" sz="2400" dirty="0">
                <a:solidFill>
                  <a:schemeClr val="bg1">
                    <a:lumMod val="20000"/>
                    <a:lumOff val="80000"/>
                  </a:schemeClr>
                </a:solidFill>
                <a:latin typeface="Courier New" panose="02070309020205020404" pitchFamily="49" charset="0"/>
              </a:rPr>
              <a:t>*’,</a:t>
            </a:r>
            <a:r>
              <a:rPr lang="en-US" sz="2400" dirty="0" err="1">
                <a:solidFill>
                  <a:schemeClr val="bg1">
                    <a:lumMod val="20000"/>
                    <a:lumOff val="80000"/>
                  </a:schemeClr>
                </a:solidFill>
                <a:latin typeface="Courier New" panose="02070309020205020404" pitchFamily="49" charset="0"/>
              </a:rPr>
              <a:t>x,y,’r</a:t>
            </a:r>
            <a:r>
              <a:rPr lang="en-US" sz="2400" dirty="0">
                <a:solidFill>
                  <a:schemeClr val="bg1">
                    <a:lumMod val="20000"/>
                    <a:lumOff val="80000"/>
                  </a:schemeClr>
                </a:solidFill>
                <a:latin typeface="Courier New" panose="02070309020205020404" pitchFamily="49" charset="0"/>
              </a:rPr>
              <a:t>--’)</a:t>
            </a:r>
            <a:r>
              <a:rPr lang="en-US" sz="2400" dirty="0">
                <a:solidFill>
                  <a:schemeClr val="bg1">
                    <a:lumMod val="20000"/>
                    <a:lumOff val="80000"/>
                  </a:schemeClr>
                </a:solidFill>
              </a:rPr>
              <a:t>.</a:t>
            </a:r>
            <a:endParaRPr lang="en-US" sz="2400" b="1" dirty="0">
              <a:solidFill>
                <a:schemeClr val="bg1">
                  <a:lumMod val="20000"/>
                  <a:lumOff val="80000"/>
                </a:schemeClr>
              </a:solidFill>
            </a:endParaRPr>
          </a:p>
        </p:txBody>
      </p:sp>
    </p:spTree>
    <p:extLst>
      <p:ext uri="{BB962C8B-B14F-4D97-AF65-F5344CB8AC3E}">
        <p14:creationId xmlns:p14="http://schemas.microsoft.com/office/powerpoint/2010/main" val="28838993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Line 5"/>
          <p:cNvSpPr>
            <a:spLocks noChangeShapeType="1"/>
          </p:cNvSpPr>
          <p:nvPr/>
        </p:nvSpPr>
        <p:spPr bwMode="auto">
          <a:xfrm>
            <a:off x="667543" y="4213543"/>
            <a:ext cx="7961301" cy="0"/>
          </a:xfrm>
          <a:prstGeom prst="line">
            <a:avLst/>
          </a:prstGeom>
          <a:ln>
            <a:headEnd/>
            <a:tailEnd/>
          </a:ln>
          <a:extLst/>
        </p:spPr>
        <p:style>
          <a:lnRef idx="3">
            <a:schemeClr val="dk1"/>
          </a:lnRef>
          <a:fillRef idx="0">
            <a:schemeClr val="dk1"/>
          </a:fillRef>
          <a:effectRef idx="2">
            <a:schemeClr val="dk1"/>
          </a:effectRef>
          <a:fontRef idx="minor">
            <a:schemeClr val="tx1"/>
          </a:fontRef>
        </p:style>
        <p:txBody>
          <a:bodyPr wrap="none" anchor="ctr"/>
          <a:lstStyle/>
          <a:p>
            <a:endParaRPr lang="en-US">
              <a:ln w="38100">
                <a:solidFill>
                  <a:schemeClr val="tx1"/>
                </a:solidFill>
              </a:ln>
              <a:solidFill>
                <a:schemeClr val="bg1">
                  <a:lumMod val="20000"/>
                  <a:lumOff val="80000"/>
                </a:schemeClr>
              </a:solidFill>
            </a:endParaRPr>
          </a:p>
        </p:txBody>
      </p:sp>
      <p:sp>
        <p:nvSpPr>
          <p:cNvPr id="28675" name="Text Box 6"/>
          <p:cNvSpPr txBox="1">
            <a:spLocks noChangeArrowheads="1"/>
          </p:cNvSpPr>
          <p:nvPr/>
        </p:nvSpPr>
        <p:spPr bwMode="auto">
          <a:xfrm>
            <a:off x="190087" y="672664"/>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dirty="0" err="1">
                <a:solidFill>
                  <a:schemeClr val="bg1">
                    <a:lumMod val="20000"/>
                    <a:lumOff val="80000"/>
                  </a:schemeClr>
                </a:solidFill>
              </a:rPr>
              <a:t>Specifiers</a:t>
            </a:r>
            <a:r>
              <a:rPr lang="en-US" altLang="en-US" sz="2400" b="1" dirty="0">
                <a:solidFill>
                  <a:schemeClr val="bg1">
                    <a:lumMod val="20000"/>
                    <a:lumOff val="80000"/>
                  </a:schemeClr>
                </a:solidFill>
              </a:rPr>
              <a:t> for data markers, line types, and colors</a:t>
            </a:r>
            <a:r>
              <a:rPr lang="en-US" altLang="en-US" sz="2400" b="1" dirty="0" smtClean="0">
                <a:solidFill>
                  <a:schemeClr val="bg1">
                    <a:lumMod val="20000"/>
                    <a:lumOff val="80000"/>
                  </a:schemeClr>
                </a:solidFill>
              </a:rPr>
              <a:t>.</a:t>
            </a:r>
            <a:endParaRPr lang="en-US" altLang="en-US" sz="2400" dirty="0">
              <a:solidFill>
                <a:schemeClr val="bg1">
                  <a:lumMod val="20000"/>
                  <a:lumOff val="80000"/>
                </a:schemeClr>
              </a:solidFill>
            </a:endParaRPr>
          </a:p>
        </p:txBody>
      </p:sp>
      <p:sp>
        <p:nvSpPr>
          <p:cNvPr id="28676" name="Rectangle 7"/>
          <p:cNvSpPr>
            <a:spLocks noChangeArrowheads="1"/>
          </p:cNvSpPr>
          <p:nvPr/>
        </p:nvSpPr>
        <p:spPr bwMode="auto">
          <a:xfrm>
            <a:off x="667543" y="1545470"/>
            <a:ext cx="2380457"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dirty="0">
                <a:solidFill>
                  <a:schemeClr val="bg1">
                    <a:lumMod val="20000"/>
                    <a:lumOff val="80000"/>
                  </a:schemeClr>
                </a:solidFill>
              </a:rPr>
              <a:t>Data markers</a:t>
            </a:r>
            <a:r>
              <a:rPr lang="en-US" altLang="en-US" sz="1600" b="1" baseline="30000" dirty="0">
                <a:solidFill>
                  <a:schemeClr val="bg1">
                    <a:lumMod val="20000"/>
                    <a:lumOff val="80000"/>
                  </a:schemeClr>
                </a:solidFill>
              </a:rPr>
              <a:t>†</a:t>
            </a:r>
            <a:endParaRPr lang="en-US" altLang="en-US" sz="1600" b="1" dirty="0">
              <a:solidFill>
                <a:schemeClr val="bg1">
                  <a:lumMod val="20000"/>
                  <a:lumOff val="80000"/>
                </a:schemeClr>
              </a:solidFill>
            </a:endParaRPr>
          </a:p>
          <a:p>
            <a:pPr eaLnBrk="1" hangingPunct="1"/>
            <a:endParaRPr lang="en-US" altLang="en-US" sz="1600" b="1" dirty="0">
              <a:solidFill>
                <a:schemeClr val="bg1">
                  <a:lumMod val="20000"/>
                  <a:lumOff val="80000"/>
                </a:schemeClr>
              </a:solidFill>
              <a:latin typeface="Courier"/>
            </a:endParaRPr>
          </a:p>
          <a:p>
            <a:pPr eaLnBrk="1" hangingPunct="1"/>
            <a:r>
              <a:rPr lang="en-US" altLang="en-US" sz="1600" b="1" dirty="0">
                <a:solidFill>
                  <a:schemeClr val="bg1">
                    <a:lumMod val="20000"/>
                    <a:lumOff val="80000"/>
                  </a:schemeClr>
                </a:solidFill>
              </a:rPr>
              <a:t>Dot (.)</a:t>
            </a:r>
          </a:p>
          <a:p>
            <a:pPr eaLnBrk="1" hangingPunct="1"/>
            <a:r>
              <a:rPr lang="en-US" altLang="en-US" sz="1600" b="1" dirty="0">
                <a:solidFill>
                  <a:schemeClr val="bg1">
                    <a:lumMod val="20000"/>
                    <a:lumOff val="80000"/>
                  </a:schemeClr>
                </a:solidFill>
              </a:rPr>
              <a:t>Asterisk (*)</a:t>
            </a:r>
          </a:p>
          <a:p>
            <a:pPr eaLnBrk="1" hangingPunct="1"/>
            <a:r>
              <a:rPr lang="en-US" altLang="en-US" sz="1600" b="1" dirty="0">
                <a:solidFill>
                  <a:schemeClr val="bg1">
                    <a:lumMod val="20000"/>
                    <a:lumOff val="80000"/>
                  </a:schemeClr>
                </a:solidFill>
              </a:rPr>
              <a:t>Cross (</a:t>
            </a:r>
            <a:r>
              <a:rPr lang="en-US" altLang="en-US" sz="1600" b="1" dirty="0">
                <a:solidFill>
                  <a:schemeClr val="bg1">
                    <a:lumMod val="20000"/>
                    <a:lumOff val="80000"/>
                  </a:schemeClr>
                </a:solidFill>
                <a:latin typeface="Symbol" panose="05050102010706020507" pitchFamily="18" charset="2"/>
              </a:rPr>
              <a:t>´</a:t>
            </a:r>
            <a:r>
              <a:rPr lang="en-US" altLang="en-US" sz="1600" b="1" dirty="0">
                <a:solidFill>
                  <a:schemeClr val="bg1">
                    <a:lumMod val="20000"/>
                    <a:lumOff val="80000"/>
                  </a:schemeClr>
                </a:solidFill>
              </a:rPr>
              <a:t>)</a:t>
            </a:r>
          </a:p>
          <a:p>
            <a:pPr eaLnBrk="1" hangingPunct="1"/>
            <a:r>
              <a:rPr lang="en-US" altLang="en-US" sz="1600" b="1" dirty="0">
                <a:solidFill>
                  <a:schemeClr val="bg1">
                    <a:lumMod val="20000"/>
                    <a:lumOff val="80000"/>
                  </a:schemeClr>
                </a:solidFill>
              </a:rPr>
              <a:t>Circle (</a:t>
            </a:r>
            <a:r>
              <a:rPr lang="en-US" altLang="en-US" sz="2000" b="1" baseline="-16000" dirty="0">
                <a:solidFill>
                  <a:schemeClr val="bg1">
                    <a:lumMod val="20000"/>
                    <a:lumOff val="80000"/>
                  </a:schemeClr>
                </a:solidFill>
                <a:latin typeface="ZapfDingbats"/>
              </a:rPr>
              <a:t>   </a:t>
            </a:r>
            <a:r>
              <a:rPr lang="en-US" altLang="en-US" sz="1600" b="1" dirty="0">
                <a:solidFill>
                  <a:schemeClr val="bg1">
                    <a:lumMod val="20000"/>
                    <a:lumOff val="80000"/>
                  </a:schemeClr>
                </a:solidFill>
              </a:rPr>
              <a:t>)</a:t>
            </a:r>
          </a:p>
          <a:p>
            <a:pPr eaLnBrk="1" hangingPunct="1"/>
            <a:r>
              <a:rPr lang="en-US" altLang="en-US" sz="1600" b="1" dirty="0">
                <a:solidFill>
                  <a:schemeClr val="bg1">
                    <a:lumMod val="20000"/>
                    <a:lumOff val="80000"/>
                  </a:schemeClr>
                </a:solidFill>
              </a:rPr>
              <a:t>Plus sign (</a:t>
            </a:r>
            <a:r>
              <a:rPr lang="en-US" altLang="en-US" sz="1600" b="1" dirty="0">
                <a:solidFill>
                  <a:schemeClr val="bg1">
                    <a:lumMod val="20000"/>
                    <a:lumOff val="80000"/>
                  </a:schemeClr>
                </a:solidFill>
                <a:latin typeface="Symbol" panose="05050102010706020507" pitchFamily="18" charset="2"/>
              </a:rPr>
              <a:t>+</a:t>
            </a:r>
            <a:r>
              <a:rPr lang="en-US" altLang="en-US" sz="1600" b="1" dirty="0">
                <a:solidFill>
                  <a:schemeClr val="bg1">
                    <a:lumMod val="20000"/>
                    <a:lumOff val="80000"/>
                  </a:schemeClr>
                </a:solidFill>
              </a:rPr>
              <a:t>)</a:t>
            </a:r>
          </a:p>
          <a:p>
            <a:pPr eaLnBrk="1" hangingPunct="1"/>
            <a:r>
              <a:rPr lang="en-US" altLang="en-US" sz="1600" b="1" dirty="0">
                <a:solidFill>
                  <a:schemeClr val="bg1">
                    <a:lumMod val="20000"/>
                    <a:lumOff val="80000"/>
                  </a:schemeClr>
                </a:solidFill>
              </a:rPr>
              <a:t>Square (</a:t>
            </a:r>
            <a:r>
              <a:rPr lang="en-US" altLang="en-US" sz="1600" b="1" dirty="0">
                <a:solidFill>
                  <a:schemeClr val="bg1">
                    <a:lumMod val="20000"/>
                    <a:lumOff val="80000"/>
                  </a:schemeClr>
                </a:solidFill>
                <a:latin typeface="MathematicalPi 6"/>
              </a:rPr>
              <a:t>  </a:t>
            </a:r>
            <a:r>
              <a:rPr lang="en-US" altLang="en-US" sz="1600" b="1" dirty="0">
                <a:solidFill>
                  <a:schemeClr val="bg1">
                    <a:lumMod val="20000"/>
                    <a:lumOff val="80000"/>
                  </a:schemeClr>
                </a:solidFill>
              </a:rPr>
              <a:t>)</a:t>
            </a:r>
          </a:p>
          <a:p>
            <a:pPr eaLnBrk="1" hangingPunct="1"/>
            <a:r>
              <a:rPr lang="en-US" altLang="en-US" sz="1600" b="1" dirty="0">
                <a:solidFill>
                  <a:schemeClr val="bg1">
                    <a:lumMod val="20000"/>
                    <a:lumOff val="80000"/>
                  </a:schemeClr>
                </a:solidFill>
              </a:rPr>
              <a:t>Diamond (  )</a:t>
            </a:r>
          </a:p>
          <a:p>
            <a:pPr eaLnBrk="1" hangingPunct="1"/>
            <a:r>
              <a:rPr lang="en-US" altLang="en-US" sz="1600" b="1" dirty="0">
                <a:solidFill>
                  <a:schemeClr val="bg1">
                    <a:lumMod val="20000"/>
                    <a:lumOff val="80000"/>
                  </a:schemeClr>
                </a:solidFill>
              </a:rPr>
              <a:t>Five-pointed star (</a:t>
            </a:r>
            <a:r>
              <a:rPr lang="en-US" altLang="en-US" sz="1600" b="1" dirty="0">
                <a:solidFill>
                  <a:schemeClr val="bg1">
                    <a:lumMod val="20000"/>
                    <a:lumOff val="80000"/>
                  </a:schemeClr>
                </a:solidFill>
                <a:latin typeface="MathematicalPi 6"/>
              </a:rPr>
              <a:t>w</a:t>
            </a:r>
            <a:r>
              <a:rPr lang="en-US" altLang="en-US" sz="1600" b="1" dirty="0">
                <a:solidFill>
                  <a:schemeClr val="bg1">
                    <a:lumMod val="20000"/>
                    <a:lumOff val="80000"/>
                  </a:schemeClr>
                </a:solidFill>
              </a:rPr>
              <a:t>)</a:t>
            </a:r>
          </a:p>
        </p:txBody>
      </p:sp>
      <p:sp>
        <p:nvSpPr>
          <p:cNvPr id="28677" name="Rectangle 8"/>
          <p:cNvSpPr>
            <a:spLocks noChangeArrowheads="1"/>
          </p:cNvSpPr>
          <p:nvPr/>
        </p:nvSpPr>
        <p:spPr bwMode="auto">
          <a:xfrm>
            <a:off x="3128963" y="1545470"/>
            <a:ext cx="452437" cy="249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600" b="1">
              <a:solidFill>
                <a:schemeClr val="bg1">
                  <a:lumMod val="20000"/>
                  <a:lumOff val="80000"/>
                </a:schemeClr>
              </a:solidFill>
            </a:endParaRPr>
          </a:p>
          <a:p>
            <a:pPr eaLnBrk="1" hangingPunct="1"/>
            <a:endParaRPr lang="en-US" altLang="en-US" sz="1600" b="1">
              <a:solidFill>
                <a:schemeClr val="bg1">
                  <a:lumMod val="20000"/>
                  <a:lumOff val="80000"/>
                </a:schemeClr>
              </a:solidFill>
              <a:latin typeface="Courier"/>
            </a:endParaRPr>
          </a:p>
          <a:p>
            <a:pPr eaLnBrk="1" hangingPunct="1"/>
            <a:r>
              <a:rPr lang="en-US" altLang="en-US" sz="1600">
                <a:solidFill>
                  <a:schemeClr val="bg1">
                    <a:lumMod val="20000"/>
                    <a:lumOff val="80000"/>
                  </a:schemeClr>
                </a:solidFill>
              </a:rPr>
              <a:t>.</a:t>
            </a:r>
          </a:p>
          <a:p>
            <a:pPr eaLnBrk="1" hangingPunct="1"/>
            <a:r>
              <a:rPr lang="en-US" altLang="en-US" sz="1600">
                <a:solidFill>
                  <a:schemeClr val="bg1">
                    <a:lumMod val="20000"/>
                    <a:lumOff val="80000"/>
                  </a:schemeClr>
                </a:solidFill>
              </a:rPr>
              <a:t>*</a:t>
            </a:r>
          </a:p>
          <a:p>
            <a:pPr eaLnBrk="1" hangingPunct="1"/>
            <a:r>
              <a:rPr lang="en-US" altLang="en-US" sz="1600">
                <a:solidFill>
                  <a:schemeClr val="bg1">
                    <a:lumMod val="20000"/>
                    <a:lumOff val="80000"/>
                  </a:schemeClr>
                </a:solidFill>
                <a:latin typeface="Symbol" panose="05050102010706020507" pitchFamily="18" charset="2"/>
              </a:rPr>
              <a:t>´</a:t>
            </a:r>
            <a:endParaRPr lang="en-US" altLang="en-US" sz="1600">
              <a:solidFill>
                <a:schemeClr val="bg1">
                  <a:lumMod val="20000"/>
                  <a:lumOff val="80000"/>
                </a:schemeClr>
              </a:solidFill>
            </a:endParaRPr>
          </a:p>
          <a:p>
            <a:pPr eaLnBrk="1" hangingPunct="1"/>
            <a:endParaRPr lang="en-US" altLang="en-US" sz="2000" baseline="-14000">
              <a:solidFill>
                <a:schemeClr val="bg1">
                  <a:lumMod val="20000"/>
                  <a:lumOff val="80000"/>
                </a:schemeClr>
              </a:solidFill>
              <a:latin typeface="Symbol" panose="05050102010706020507" pitchFamily="18" charset="2"/>
            </a:endParaRPr>
          </a:p>
          <a:p>
            <a:pPr eaLnBrk="1" hangingPunct="1"/>
            <a:r>
              <a:rPr lang="en-US" altLang="en-US" sz="1600">
                <a:solidFill>
                  <a:schemeClr val="bg1">
                    <a:lumMod val="20000"/>
                    <a:lumOff val="80000"/>
                  </a:schemeClr>
                </a:solidFill>
                <a:latin typeface="Symbol" panose="05050102010706020507" pitchFamily="18" charset="2"/>
              </a:rPr>
              <a:t>+</a:t>
            </a:r>
          </a:p>
          <a:p>
            <a:pPr eaLnBrk="1" hangingPunct="1"/>
            <a:r>
              <a:rPr lang="en-US" altLang="en-US" sz="1600">
                <a:solidFill>
                  <a:schemeClr val="bg1">
                    <a:lumMod val="20000"/>
                    <a:lumOff val="80000"/>
                  </a:schemeClr>
                </a:solidFill>
              </a:rPr>
              <a:t>s</a:t>
            </a:r>
          </a:p>
          <a:p>
            <a:pPr eaLnBrk="1" hangingPunct="1"/>
            <a:r>
              <a:rPr lang="en-US" altLang="en-US" sz="1600">
                <a:solidFill>
                  <a:schemeClr val="bg1">
                    <a:lumMod val="20000"/>
                    <a:lumOff val="80000"/>
                  </a:schemeClr>
                </a:solidFill>
              </a:rPr>
              <a:t>d</a:t>
            </a:r>
          </a:p>
          <a:p>
            <a:pPr eaLnBrk="1" hangingPunct="1"/>
            <a:r>
              <a:rPr lang="en-US" altLang="en-US" sz="1600">
                <a:solidFill>
                  <a:schemeClr val="bg1">
                    <a:lumMod val="20000"/>
                    <a:lumOff val="80000"/>
                  </a:schemeClr>
                </a:solidFill>
              </a:rPr>
              <a:t>p</a:t>
            </a:r>
          </a:p>
        </p:txBody>
      </p:sp>
      <p:sp>
        <p:nvSpPr>
          <p:cNvPr id="28678" name="Rectangle 9"/>
          <p:cNvSpPr>
            <a:spLocks noChangeArrowheads="1"/>
          </p:cNvSpPr>
          <p:nvPr/>
        </p:nvSpPr>
        <p:spPr bwMode="auto">
          <a:xfrm>
            <a:off x="3657600" y="1545470"/>
            <a:ext cx="1735138"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dirty="0">
                <a:solidFill>
                  <a:schemeClr val="bg1">
                    <a:lumMod val="20000"/>
                    <a:lumOff val="80000"/>
                  </a:schemeClr>
                </a:solidFill>
              </a:rPr>
              <a:t>Line types</a:t>
            </a:r>
          </a:p>
          <a:p>
            <a:pPr eaLnBrk="1" hangingPunct="1"/>
            <a:endParaRPr lang="en-US" altLang="en-US" sz="1600" b="1" dirty="0">
              <a:solidFill>
                <a:schemeClr val="bg1">
                  <a:lumMod val="20000"/>
                  <a:lumOff val="80000"/>
                </a:schemeClr>
              </a:solidFill>
              <a:latin typeface="Courier"/>
            </a:endParaRPr>
          </a:p>
          <a:p>
            <a:pPr eaLnBrk="1" hangingPunct="1"/>
            <a:r>
              <a:rPr lang="en-US" altLang="en-US" sz="1600" b="1" dirty="0">
                <a:solidFill>
                  <a:schemeClr val="bg1">
                    <a:lumMod val="20000"/>
                    <a:lumOff val="80000"/>
                  </a:schemeClr>
                </a:solidFill>
              </a:rPr>
              <a:t>Solid line</a:t>
            </a:r>
          </a:p>
          <a:p>
            <a:pPr eaLnBrk="1" hangingPunct="1"/>
            <a:r>
              <a:rPr lang="en-US" altLang="en-US" sz="1600" b="1" dirty="0">
                <a:solidFill>
                  <a:schemeClr val="bg1">
                    <a:lumMod val="20000"/>
                    <a:lumOff val="80000"/>
                  </a:schemeClr>
                </a:solidFill>
              </a:rPr>
              <a:t>Dashed line</a:t>
            </a:r>
          </a:p>
          <a:p>
            <a:pPr eaLnBrk="1" hangingPunct="1"/>
            <a:r>
              <a:rPr lang="en-US" altLang="en-US" sz="1600" b="1" dirty="0">
                <a:solidFill>
                  <a:schemeClr val="bg1">
                    <a:lumMod val="20000"/>
                    <a:lumOff val="80000"/>
                  </a:schemeClr>
                </a:solidFill>
              </a:rPr>
              <a:t>Dash-dotted line</a:t>
            </a:r>
          </a:p>
          <a:p>
            <a:pPr eaLnBrk="1" hangingPunct="1"/>
            <a:r>
              <a:rPr lang="en-US" altLang="en-US" sz="1600" b="1" dirty="0">
                <a:solidFill>
                  <a:schemeClr val="bg1">
                    <a:lumMod val="20000"/>
                    <a:lumOff val="80000"/>
                  </a:schemeClr>
                </a:solidFill>
              </a:rPr>
              <a:t>Dotted line</a:t>
            </a:r>
          </a:p>
        </p:txBody>
      </p:sp>
      <p:sp>
        <p:nvSpPr>
          <p:cNvPr id="28679" name="Rectangle 10"/>
          <p:cNvSpPr>
            <a:spLocks noChangeArrowheads="1"/>
          </p:cNvSpPr>
          <p:nvPr/>
        </p:nvSpPr>
        <p:spPr bwMode="auto">
          <a:xfrm>
            <a:off x="5770563" y="1545470"/>
            <a:ext cx="554037"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600" b="1" dirty="0">
              <a:solidFill>
                <a:schemeClr val="bg1">
                  <a:lumMod val="20000"/>
                  <a:lumOff val="80000"/>
                </a:schemeClr>
              </a:solidFill>
            </a:endParaRPr>
          </a:p>
          <a:p>
            <a:pPr eaLnBrk="1" hangingPunct="1"/>
            <a:endParaRPr lang="en-US" altLang="en-US" sz="1600" b="1" dirty="0">
              <a:solidFill>
                <a:schemeClr val="bg1">
                  <a:lumMod val="20000"/>
                  <a:lumOff val="80000"/>
                </a:schemeClr>
              </a:solidFill>
              <a:latin typeface="Courier"/>
            </a:endParaRPr>
          </a:p>
          <a:p>
            <a:pPr eaLnBrk="1" hangingPunct="1"/>
            <a:r>
              <a:rPr lang="en-US" altLang="en-US" sz="1600" b="1" dirty="0">
                <a:solidFill>
                  <a:schemeClr val="bg1">
                    <a:lumMod val="20000"/>
                    <a:lumOff val="80000"/>
                  </a:schemeClr>
                </a:solidFill>
              </a:rPr>
              <a:t>––</a:t>
            </a:r>
          </a:p>
          <a:p>
            <a:pPr eaLnBrk="1" hangingPunct="1"/>
            <a:r>
              <a:rPr lang="en-US" altLang="en-US" sz="1600" b="1" dirty="0">
                <a:solidFill>
                  <a:schemeClr val="bg1">
                    <a:lumMod val="20000"/>
                    <a:lumOff val="80000"/>
                  </a:schemeClr>
                </a:solidFill>
              </a:rPr>
              <a:t>– –</a:t>
            </a:r>
          </a:p>
          <a:p>
            <a:pPr eaLnBrk="1" hangingPunct="1"/>
            <a:r>
              <a:rPr lang="en-US" altLang="en-US" sz="1600" b="1" dirty="0">
                <a:solidFill>
                  <a:schemeClr val="bg1">
                    <a:lumMod val="20000"/>
                    <a:lumOff val="80000"/>
                  </a:schemeClr>
                </a:solidFill>
              </a:rPr>
              <a:t>– .</a:t>
            </a:r>
          </a:p>
          <a:p>
            <a:pPr eaLnBrk="1" hangingPunct="1"/>
            <a:endParaRPr lang="en-US" altLang="en-US" sz="1600" b="1" dirty="0" smtClean="0">
              <a:solidFill>
                <a:schemeClr val="bg1">
                  <a:lumMod val="20000"/>
                  <a:lumOff val="80000"/>
                </a:schemeClr>
              </a:solidFill>
            </a:endParaRPr>
          </a:p>
          <a:p>
            <a:pPr eaLnBrk="1" hangingPunct="1"/>
            <a:r>
              <a:rPr lang="en-US" altLang="en-US" sz="1600" b="1" dirty="0" smtClean="0">
                <a:solidFill>
                  <a:schemeClr val="bg1">
                    <a:lumMod val="20000"/>
                    <a:lumOff val="80000"/>
                  </a:schemeClr>
                </a:solidFill>
              </a:rPr>
              <a:t>….</a:t>
            </a:r>
            <a:endParaRPr lang="en-US" altLang="en-US" sz="1600" b="1" dirty="0">
              <a:solidFill>
                <a:schemeClr val="bg1">
                  <a:lumMod val="20000"/>
                  <a:lumOff val="80000"/>
                </a:schemeClr>
              </a:solidFill>
            </a:endParaRPr>
          </a:p>
        </p:txBody>
      </p:sp>
      <p:sp>
        <p:nvSpPr>
          <p:cNvPr id="28680" name="Rectangle 11"/>
          <p:cNvSpPr>
            <a:spLocks noChangeArrowheads="1"/>
          </p:cNvSpPr>
          <p:nvPr/>
        </p:nvSpPr>
        <p:spPr bwMode="auto">
          <a:xfrm>
            <a:off x="6596063" y="1545470"/>
            <a:ext cx="1176337"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a:solidFill>
                  <a:schemeClr val="bg1">
                    <a:lumMod val="20000"/>
                    <a:lumOff val="80000"/>
                  </a:schemeClr>
                </a:solidFill>
              </a:rPr>
              <a:t>Colors</a:t>
            </a:r>
          </a:p>
          <a:p>
            <a:pPr eaLnBrk="1" hangingPunct="1"/>
            <a:endParaRPr lang="en-US" altLang="en-US" sz="1600" b="1">
              <a:solidFill>
                <a:schemeClr val="bg1">
                  <a:lumMod val="20000"/>
                  <a:lumOff val="80000"/>
                </a:schemeClr>
              </a:solidFill>
              <a:latin typeface="Courier"/>
            </a:endParaRPr>
          </a:p>
          <a:p>
            <a:pPr eaLnBrk="1" hangingPunct="1"/>
            <a:r>
              <a:rPr lang="en-US" altLang="en-US" sz="1600" b="1">
                <a:solidFill>
                  <a:schemeClr val="bg1">
                    <a:lumMod val="20000"/>
                    <a:lumOff val="80000"/>
                  </a:schemeClr>
                </a:solidFill>
              </a:rPr>
              <a:t>Black</a:t>
            </a:r>
          </a:p>
          <a:p>
            <a:pPr eaLnBrk="1" hangingPunct="1"/>
            <a:r>
              <a:rPr lang="en-US" altLang="en-US" sz="1600" b="1">
                <a:solidFill>
                  <a:schemeClr val="bg1">
                    <a:lumMod val="20000"/>
                    <a:lumOff val="80000"/>
                  </a:schemeClr>
                </a:solidFill>
              </a:rPr>
              <a:t>Blue</a:t>
            </a:r>
          </a:p>
          <a:p>
            <a:pPr eaLnBrk="1" hangingPunct="1"/>
            <a:r>
              <a:rPr lang="en-US" altLang="en-US" sz="1600" b="1">
                <a:solidFill>
                  <a:schemeClr val="bg1">
                    <a:lumMod val="20000"/>
                    <a:lumOff val="80000"/>
                  </a:schemeClr>
                </a:solidFill>
              </a:rPr>
              <a:t>Cyan</a:t>
            </a:r>
          </a:p>
          <a:p>
            <a:pPr eaLnBrk="1" hangingPunct="1"/>
            <a:r>
              <a:rPr lang="en-US" altLang="en-US" sz="1600" b="1">
                <a:solidFill>
                  <a:schemeClr val="bg1">
                    <a:lumMod val="20000"/>
                    <a:lumOff val="80000"/>
                  </a:schemeClr>
                </a:solidFill>
              </a:rPr>
              <a:t>Green</a:t>
            </a:r>
          </a:p>
          <a:p>
            <a:pPr eaLnBrk="1" hangingPunct="1"/>
            <a:r>
              <a:rPr lang="en-US" altLang="en-US" sz="1600" b="1">
                <a:solidFill>
                  <a:schemeClr val="bg1">
                    <a:lumMod val="20000"/>
                    <a:lumOff val="80000"/>
                  </a:schemeClr>
                </a:solidFill>
              </a:rPr>
              <a:t>Magenta</a:t>
            </a:r>
          </a:p>
          <a:p>
            <a:pPr eaLnBrk="1" hangingPunct="1"/>
            <a:r>
              <a:rPr lang="en-US" altLang="en-US" sz="1600" b="1">
                <a:solidFill>
                  <a:schemeClr val="bg1">
                    <a:lumMod val="20000"/>
                    <a:lumOff val="80000"/>
                  </a:schemeClr>
                </a:solidFill>
              </a:rPr>
              <a:t>Red</a:t>
            </a:r>
          </a:p>
          <a:p>
            <a:pPr eaLnBrk="1" hangingPunct="1"/>
            <a:r>
              <a:rPr lang="en-US" altLang="en-US" sz="1600" b="1">
                <a:solidFill>
                  <a:schemeClr val="bg1">
                    <a:lumMod val="20000"/>
                    <a:lumOff val="80000"/>
                  </a:schemeClr>
                </a:solidFill>
              </a:rPr>
              <a:t>White</a:t>
            </a:r>
          </a:p>
          <a:p>
            <a:pPr eaLnBrk="1" hangingPunct="1"/>
            <a:r>
              <a:rPr lang="en-US" altLang="en-US" sz="1600" b="1">
                <a:solidFill>
                  <a:schemeClr val="bg1">
                    <a:lumMod val="20000"/>
                    <a:lumOff val="80000"/>
                  </a:schemeClr>
                </a:solidFill>
              </a:rPr>
              <a:t>Yellow</a:t>
            </a:r>
          </a:p>
        </p:txBody>
      </p:sp>
      <p:sp>
        <p:nvSpPr>
          <p:cNvPr id="28681" name="Rectangle 12"/>
          <p:cNvSpPr>
            <a:spLocks noChangeArrowheads="1"/>
          </p:cNvSpPr>
          <p:nvPr/>
        </p:nvSpPr>
        <p:spPr bwMode="auto">
          <a:xfrm>
            <a:off x="8005763" y="1545470"/>
            <a:ext cx="452437"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600" b="1">
              <a:solidFill>
                <a:schemeClr val="bg1">
                  <a:lumMod val="20000"/>
                  <a:lumOff val="80000"/>
                </a:schemeClr>
              </a:solidFill>
            </a:endParaRPr>
          </a:p>
          <a:p>
            <a:pPr eaLnBrk="1" hangingPunct="1"/>
            <a:endParaRPr lang="en-US" altLang="en-US" sz="1600" b="1">
              <a:solidFill>
                <a:schemeClr val="bg1">
                  <a:lumMod val="20000"/>
                  <a:lumOff val="80000"/>
                </a:schemeClr>
              </a:solidFill>
              <a:latin typeface="Courier"/>
            </a:endParaRPr>
          </a:p>
          <a:p>
            <a:pPr eaLnBrk="1" hangingPunct="1"/>
            <a:r>
              <a:rPr lang="en-US" altLang="en-US" sz="1600" b="1">
                <a:solidFill>
                  <a:schemeClr val="bg1">
                    <a:lumMod val="20000"/>
                    <a:lumOff val="80000"/>
                  </a:schemeClr>
                </a:solidFill>
              </a:rPr>
              <a:t>k</a:t>
            </a:r>
          </a:p>
          <a:p>
            <a:pPr eaLnBrk="1" hangingPunct="1"/>
            <a:r>
              <a:rPr lang="en-US" altLang="en-US" sz="1600" b="1">
                <a:solidFill>
                  <a:schemeClr val="bg1">
                    <a:lumMod val="20000"/>
                    <a:lumOff val="80000"/>
                  </a:schemeClr>
                </a:solidFill>
              </a:rPr>
              <a:t>b</a:t>
            </a:r>
          </a:p>
          <a:p>
            <a:pPr eaLnBrk="1" hangingPunct="1"/>
            <a:r>
              <a:rPr lang="en-US" altLang="en-US" sz="1600" b="1">
                <a:solidFill>
                  <a:schemeClr val="bg1">
                    <a:lumMod val="20000"/>
                    <a:lumOff val="80000"/>
                  </a:schemeClr>
                </a:solidFill>
              </a:rPr>
              <a:t>c</a:t>
            </a:r>
          </a:p>
          <a:p>
            <a:pPr eaLnBrk="1" hangingPunct="1"/>
            <a:r>
              <a:rPr lang="en-US" altLang="en-US" sz="1600" b="1">
                <a:solidFill>
                  <a:schemeClr val="bg1">
                    <a:lumMod val="20000"/>
                    <a:lumOff val="80000"/>
                  </a:schemeClr>
                </a:solidFill>
              </a:rPr>
              <a:t>g</a:t>
            </a:r>
          </a:p>
          <a:p>
            <a:pPr eaLnBrk="1" hangingPunct="1"/>
            <a:r>
              <a:rPr lang="en-US" altLang="en-US" sz="1600" b="1">
                <a:solidFill>
                  <a:schemeClr val="bg1">
                    <a:lumMod val="20000"/>
                    <a:lumOff val="80000"/>
                  </a:schemeClr>
                </a:solidFill>
              </a:rPr>
              <a:t>m</a:t>
            </a:r>
          </a:p>
          <a:p>
            <a:pPr eaLnBrk="1" hangingPunct="1"/>
            <a:r>
              <a:rPr lang="en-US" altLang="en-US" sz="1600" b="1">
                <a:solidFill>
                  <a:schemeClr val="bg1">
                    <a:lumMod val="20000"/>
                    <a:lumOff val="80000"/>
                  </a:schemeClr>
                </a:solidFill>
              </a:rPr>
              <a:t>r</a:t>
            </a:r>
          </a:p>
          <a:p>
            <a:pPr eaLnBrk="1" hangingPunct="1"/>
            <a:r>
              <a:rPr lang="en-US" altLang="en-US" sz="1600" b="1">
                <a:solidFill>
                  <a:schemeClr val="bg1">
                    <a:lumMod val="20000"/>
                    <a:lumOff val="80000"/>
                  </a:schemeClr>
                </a:solidFill>
              </a:rPr>
              <a:t>w</a:t>
            </a:r>
          </a:p>
          <a:p>
            <a:pPr eaLnBrk="1" hangingPunct="1"/>
            <a:r>
              <a:rPr lang="en-US" altLang="en-US" sz="1600" b="1">
                <a:solidFill>
                  <a:schemeClr val="bg1">
                    <a:lumMod val="20000"/>
                    <a:lumOff val="80000"/>
                  </a:schemeClr>
                </a:solidFill>
              </a:rPr>
              <a:t>y</a:t>
            </a:r>
          </a:p>
        </p:txBody>
      </p:sp>
      <p:sp>
        <p:nvSpPr>
          <p:cNvPr id="28682" name="Line 13"/>
          <p:cNvSpPr>
            <a:spLocks noChangeShapeType="1"/>
          </p:cNvSpPr>
          <p:nvPr/>
        </p:nvSpPr>
        <p:spPr bwMode="auto">
          <a:xfrm>
            <a:off x="3581400" y="1469270"/>
            <a:ext cx="0" cy="2744273"/>
          </a:xfrm>
          <a:prstGeom prst="line">
            <a:avLst/>
          </a:prstGeom>
          <a:ln>
            <a:headEnd/>
            <a:tailEnd/>
          </a:ln>
          <a:extLst/>
        </p:spPr>
        <p:style>
          <a:lnRef idx="3">
            <a:schemeClr val="dk1"/>
          </a:lnRef>
          <a:fillRef idx="0">
            <a:schemeClr val="dk1"/>
          </a:fillRef>
          <a:effectRef idx="2">
            <a:schemeClr val="dk1"/>
          </a:effectRef>
          <a:fontRef idx="minor">
            <a:schemeClr val="tx1"/>
          </a:fontRef>
        </p:style>
        <p:txBody>
          <a:bodyPr wrap="none" anchor="ctr"/>
          <a:lstStyle/>
          <a:p>
            <a:endParaRPr lang="en-US">
              <a:ln w="38100">
                <a:solidFill>
                  <a:schemeClr val="tx1"/>
                </a:solidFill>
              </a:ln>
              <a:solidFill>
                <a:schemeClr val="bg1">
                  <a:lumMod val="20000"/>
                  <a:lumOff val="80000"/>
                </a:schemeClr>
              </a:solidFill>
            </a:endParaRPr>
          </a:p>
        </p:txBody>
      </p:sp>
      <p:sp>
        <p:nvSpPr>
          <p:cNvPr id="28683" name="Line 14"/>
          <p:cNvSpPr>
            <a:spLocks noChangeShapeType="1"/>
          </p:cNvSpPr>
          <p:nvPr/>
        </p:nvSpPr>
        <p:spPr bwMode="auto">
          <a:xfrm flipH="1">
            <a:off x="6465193" y="1469270"/>
            <a:ext cx="1309" cy="2744273"/>
          </a:xfrm>
          <a:prstGeom prst="line">
            <a:avLst/>
          </a:prstGeom>
          <a:ln>
            <a:headEnd/>
            <a:tailEnd/>
          </a:ln>
          <a:extLst/>
        </p:spPr>
        <p:style>
          <a:lnRef idx="3">
            <a:schemeClr val="dk1"/>
          </a:lnRef>
          <a:fillRef idx="0">
            <a:schemeClr val="dk1"/>
          </a:fillRef>
          <a:effectRef idx="2">
            <a:schemeClr val="dk1"/>
          </a:effectRef>
          <a:fontRef idx="minor">
            <a:schemeClr val="tx1"/>
          </a:fontRef>
        </p:style>
        <p:txBody>
          <a:bodyPr wrap="none" anchor="ctr"/>
          <a:lstStyle/>
          <a:p>
            <a:endParaRPr lang="en-US">
              <a:ln w="38100">
                <a:solidFill>
                  <a:schemeClr val="tx1"/>
                </a:solidFill>
              </a:ln>
              <a:solidFill>
                <a:schemeClr val="bg1">
                  <a:lumMod val="20000"/>
                  <a:lumOff val="80000"/>
                </a:schemeClr>
              </a:solidFill>
            </a:endParaRPr>
          </a:p>
        </p:txBody>
      </p:sp>
      <p:sp>
        <p:nvSpPr>
          <p:cNvPr id="28684" name="Rectangle 15"/>
          <p:cNvSpPr>
            <a:spLocks noChangeArrowheads="1"/>
          </p:cNvSpPr>
          <p:nvPr/>
        </p:nvSpPr>
        <p:spPr bwMode="auto">
          <a:xfrm>
            <a:off x="667543" y="5086350"/>
            <a:ext cx="75644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aseline="30000" dirty="0">
                <a:solidFill>
                  <a:schemeClr val="bg1">
                    <a:lumMod val="20000"/>
                    <a:lumOff val="80000"/>
                  </a:schemeClr>
                </a:solidFill>
              </a:rPr>
              <a:t>†</a:t>
            </a:r>
            <a:r>
              <a:rPr lang="en-US" altLang="en-US" sz="2400" dirty="0">
                <a:solidFill>
                  <a:schemeClr val="bg1">
                    <a:lumMod val="20000"/>
                    <a:lumOff val="80000"/>
                  </a:schemeClr>
                </a:solidFill>
              </a:rPr>
              <a:t>Other data markers are available. </a:t>
            </a:r>
            <a:endParaRPr lang="en-US" altLang="en-US" sz="2400" dirty="0" smtClean="0">
              <a:solidFill>
                <a:schemeClr val="bg1">
                  <a:lumMod val="20000"/>
                  <a:lumOff val="80000"/>
                </a:schemeClr>
              </a:solidFill>
            </a:endParaRPr>
          </a:p>
          <a:p>
            <a:pPr eaLnBrk="1" hangingPunct="1"/>
            <a:r>
              <a:rPr lang="en-US" altLang="en-US" sz="2400" dirty="0" smtClean="0">
                <a:solidFill>
                  <a:schemeClr val="bg1">
                    <a:lumMod val="20000"/>
                    <a:lumOff val="80000"/>
                  </a:schemeClr>
                </a:solidFill>
              </a:rPr>
              <a:t>Search </a:t>
            </a:r>
            <a:r>
              <a:rPr lang="en-US" altLang="en-US" sz="2400" dirty="0">
                <a:solidFill>
                  <a:schemeClr val="bg1">
                    <a:lumMod val="20000"/>
                    <a:lumOff val="80000"/>
                  </a:schemeClr>
                </a:solidFill>
              </a:rPr>
              <a:t>for “markers” in MATLAB help.</a:t>
            </a:r>
          </a:p>
        </p:txBody>
      </p:sp>
      <p:sp>
        <p:nvSpPr>
          <p:cNvPr id="28686" name="Oval 17"/>
          <p:cNvSpPr>
            <a:spLocks noChangeArrowheads="1"/>
          </p:cNvSpPr>
          <p:nvPr/>
        </p:nvSpPr>
        <p:spPr bwMode="auto">
          <a:xfrm>
            <a:off x="3244850" y="2936120"/>
            <a:ext cx="55563" cy="555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solidFill>
                <a:schemeClr val="bg1">
                  <a:lumMod val="20000"/>
                  <a:lumOff val="80000"/>
                </a:schemeClr>
              </a:solidFill>
            </a:endParaRPr>
          </a:p>
        </p:txBody>
      </p:sp>
      <p:sp>
        <p:nvSpPr>
          <p:cNvPr id="28687" name="Rectangle 18"/>
          <p:cNvSpPr>
            <a:spLocks noChangeArrowheads="1"/>
          </p:cNvSpPr>
          <p:nvPr/>
        </p:nvSpPr>
        <p:spPr bwMode="auto">
          <a:xfrm>
            <a:off x="1790700" y="3415545"/>
            <a:ext cx="55563" cy="555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solidFill>
                <a:schemeClr val="bg1">
                  <a:lumMod val="20000"/>
                  <a:lumOff val="80000"/>
                </a:schemeClr>
              </a:solidFill>
            </a:endParaRPr>
          </a:p>
        </p:txBody>
      </p:sp>
      <p:sp>
        <p:nvSpPr>
          <p:cNvPr id="28688" name="Rectangle 19"/>
          <p:cNvSpPr>
            <a:spLocks noChangeArrowheads="1"/>
          </p:cNvSpPr>
          <p:nvPr/>
        </p:nvSpPr>
        <p:spPr bwMode="auto">
          <a:xfrm rot="2700000">
            <a:off x="1952625" y="3669545"/>
            <a:ext cx="55563" cy="555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solidFill>
                <a:schemeClr val="bg1">
                  <a:lumMod val="20000"/>
                  <a:lumOff val="80000"/>
                </a:schemeClr>
              </a:solidFill>
            </a:endParaRPr>
          </a:p>
        </p:txBody>
      </p:sp>
      <p:sp>
        <p:nvSpPr>
          <p:cNvPr id="28689" name="Oval 20"/>
          <p:cNvSpPr>
            <a:spLocks noChangeArrowheads="1"/>
          </p:cNvSpPr>
          <p:nvPr/>
        </p:nvSpPr>
        <p:spPr bwMode="auto">
          <a:xfrm>
            <a:off x="1660525" y="2936120"/>
            <a:ext cx="55563" cy="555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solidFill>
                <a:schemeClr val="bg1">
                  <a:lumMod val="20000"/>
                  <a:lumOff val="80000"/>
                </a:schemeClr>
              </a:solidFill>
            </a:endParaRPr>
          </a:p>
        </p:txBody>
      </p:sp>
    </p:spTree>
    <p:extLst>
      <p:ext uri="{BB962C8B-B14F-4D97-AF65-F5344CB8AC3E}">
        <p14:creationId xmlns:p14="http://schemas.microsoft.com/office/powerpoint/2010/main" val="6682640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descr="npo0000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762000"/>
            <a:ext cx="6837363" cy="5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9699" name="Text Box 4"/>
          <p:cNvSpPr txBox="1">
            <a:spLocks noChangeArrowheads="1"/>
          </p:cNvSpPr>
          <p:nvPr/>
        </p:nvSpPr>
        <p:spPr bwMode="auto">
          <a:xfrm>
            <a:off x="0" y="74613"/>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dirty="0">
                <a:solidFill>
                  <a:schemeClr val="bg1">
                    <a:lumMod val="20000"/>
                    <a:lumOff val="80000"/>
                  </a:schemeClr>
                </a:solidFill>
              </a:rPr>
              <a:t>Use of data markers</a:t>
            </a:r>
            <a:r>
              <a:rPr lang="en-US" sz="2400" b="1" dirty="0" smtClean="0">
                <a:solidFill>
                  <a:schemeClr val="bg1">
                    <a:lumMod val="20000"/>
                    <a:lumOff val="80000"/>
                  </a:schemeClr>
                </a:solidFill>
              </a:rPr>
              <a:t>.</a:t>
            </a:r>
            <a:r>
              <a:rPr lang="en-US" sz="2400" dirty="0" smtClean="0">
                <a:solidFill>
                  <a:schemeClr val="bg1">
                    <a:lumMod val="20000"/>
                    <a:lumOff val="80000"/>
                  </a:schemeClr>
                </a:solidFill>
              </a:rPr>
              <a:t>.</a:t>
            </a:r>
            <a:endParaRPr lang="en-US" sz="2400" dirty="0">
              <a:solidFill>
                <a:schemeClr val="bg1">
                  <a:lumMod val="20000"/>
                  <a:lumOff val="80000"/>
                </a:schemeClr>
              </a:solidFill>
            </a:endParaRP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2936815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z="3800" dirty="0">
                <a:solidFill>
                  <a:srgbClr val="0070C0"/>
                </a:solidFill>
              </a:rPr>
              <a:t>Plot the function e</a:t>
            </a:r>
            <a:r>
              <a:rPr lang="en-US" sz="3800" baseline="30000" dirty="0">
                <a:solidFill>
                  <a:srgbClr val="0070C0"/>
                </a:solidFill>
              </a:rPr>
              <a:t>-x/3</a:t>
            </a:r>
            <a:r>
              <a:rPr lang="en-US" sz="3800" dirty="0">
                <a:solidFill>
                  <a:srgbClr val="0070C0"/>
                </a:solidFill>
              </a:rPr>
              <a:t>sin(x) between 0</a:t>
            </a:r>
            <a:r>
              <a:rPr lang="en-US" sz="3800" dirty="0">
                <a:solidFill>
                  <a:srgbClr val="0070C0"/>
                </a:solidFill>
                <a:latin typeface="Times New Roman" pitchFamily="18" charset="0"/>
              </a:rPr>
              <a:t>≤</a:t>
            </a:r>
            <a:r>
              <a:rPr lang="en-US" sz="3800" dirty="0">
                <a:solidFill>
                  <a:srgbClr val="0070C0"/>
                </a:solidFill>
              </a:rPr>
              <a:t>x</a:t>
            </a:r>
            <a:r>
              <a:rPr lang="en-US" sz="3800" dirty="0">
                <a:solidFill>
                  <a:srgbClr val="0070C0"/>
                </a:solidFill>
                <a:latin typeface="Times New Roman" pitchFamily="18" charset="0"/>
              </a:rPr>
              <a:t>≤4</a:t>
            </a:r>
            <a:r>
              <a:rPr lang="el-GR" sz="3800" dirty="0">
                <a:solidFill>
                  <a:srgbClr val="0070C0"/>
                </a:solidFill>
                <a:latin typeface="Times New Roman" pitchFamily="18" charset="0"/>
                <a:cs typeface="Times New Roman" pitchFamily="18" charset="0"/>
              </a:rPr>
              <a:t>π</a:t>
            </a:r>
            <a:r>
              <a:rPr lang="en-US" sz="3800" dirty="0">
                <a:solidFill>
                  <a:srgbClr val="0070C0"/>
                </a:solidFill>
              </a:rPr>
              <a:t> </a:t>
            </a:r>
          </a:p>
        </p:txBody>
      </p:sp>
      <p:sp>
        <p:nvSpPr>
          <p:cNvPr id="19459" name="Rectangle 3"/>
          <p:cNvSpPr>
            <a:spLocks noGrp="1" noChangeArrowheads="1"/>
          </p:cNvSpPr>
          <p:nvPr>
            <p:ph idx="1"/>
          </p:nvPr>
        </p:nvSpPr>
        <p:spPr>
          <a:xfrm>
            <a:off x="609600" y="1524000"/>
            <a:ext cx="8305800" cy="4953000"/>
          </a:xfrm>
        </p:spPr>
        <p:txBody>
          <a:bodyPr/>
          <a:lstStyle/>
          <a:p>
            <a:r>
              <a:rPr lang="en-US"/>
              <a:t>Create an x-array of 100 samples between 0 and 4</a:t>
            </a:r>
            <a:r>
              <a:rPr lang="el-GR">
                <a:latin typeface="Times New Roman" pitchFamily="18" charset="0"/>
                <a:cs typeface="Times New Roman" pitchFamily="18" charset="0"/>
              </a:rPr>
              <a:t>π</a:t>
            </a:r>
            <a:r>
              <a:rPr lang="en-US">
                <a:cs typeface="Times New Roman" pitchFamily="18" charset="0"/>
              </a:rPr>
              <a:t>.</a:t>
            </a:r>
          </a:p>
          <a:p>
            <a:endParaRPr lang="en-US">
              <a:cs typeface="Times New Roman" pitchFamily="18" charset="0"/>
            </a:endParaRPr>
          </a:p>
          <a:p>
            <a:r>
              <a:rPr lang="en-US">
                <a:cs typeface="Times New Roman" pitchFamily="18" charset="0"/>
              </a:rPr>
              <a:t>Calculate sin(.) of the x-array</a:t>
            </a:r>
          </a:p>
          <a:p>
            <a:endParaRPr lang="en-US">
              <a:cs typeface="Times New Roman" pitchFamily="18" charset="0"/>
            </a:endParaRPr>
          </a:p>
          <a:p>
            <a:r>
              <a:rPr lang="en-US">
                <a:cs typeface="Times New Roman" pitchFamily="18" charset="0"/>
              </a:rPr>
              <a:t>Calculate e</a:t>
            </a:r>
            <a:r>
              <a:rPr lang="en-US" baseline="30000">
                <a:cs typeface="Times New Roman" pitchFamily="18" charset="0"/>
              </a:rPr>
              <a:t>-x/3</a:t>
            </a:r>
            <a:r>
              <a:rPr lang="en-US">
                <a:cs typeface="Times New Roman" pitchFamily="18" charset="0"/>
              </a:rPr>
              <a:t> of the x-array</a:t>
            </a:r>
          </a:p>
          <a:p>
            <a:endParaRPr lang="en-US">
              <a:cs typeface="Times New Roman" pitchFamily="18" charset="0"/>
            </a:endParaRPr>
          </a:p>
          <a:p>
            <a:r>
              <a:rPr lang="en-US">
                <a:cs typeface="Times New Roman" pitchFamily="18" charset="0"/>
              </a:rPr>
              <a:t>Multiply the arrays y and y1</a:t>
            </a:r>
          </a:p>
          <a:p>
            <a:pPr>
              <a:buFont typeface="Wingdings" pitchFamily="2" charset="2"/>
              <a:buNone/>
            </a:pPr>
            <a:endParaRPr lang="en-US">
              <a:cs typeface="Times New Roman" pitchFamily="18" charset="0"/>
            </a:endParaRPr>
          </a:p>
        </p:txBody>
      </p:sp>
      <p:sp>
        <p:nvSpPr>
          <p:cNvPr id="19460" name="Rectangle 4"/>
          <p:cNvSpPr>
            <a:spLocks noChangeArrowheads="1"/>
          </p:cNvSpPr>
          <p:nvPr/>
        </p:nvSpPr>
        <p:spPr bwMode="auto">
          <a:xfrm>
            <a:off x="1143000" y="2011051"/>
            <a:ext cx="3352800" cy="533400"/>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r>
              <a:rPr lang="en-US" smtClean="0">
                <a:solidFill>
                  <a:srgbClr val="000000"/>
                </a:solidFill>
                <a:latin typeface="Tahoma" pitchFamily="34" charset="0"/>
              </a:rPr>
              <a:t>&gt;&gt;x=linspace(0,4*pi,100);</a:t>
            </a:r>
          </a:p>
        </p:txBody>
      </p:sp>
      <p:sp>
        <p:nvSpPr>
          <p:cNvPr id="19461" name="Rectangle 5"/>
          <p:cNvSpPr>
            <a:spLocks noChangeArrowheads="1"/>
          </p:cNvSpPr>
          <p:nvPr/>
        </p:nvSpPr>
        <p:spPr bwMode="auto">
          <a:xfrm>
            <a:off x="1143000" y="2978944"/>
            <a:ext cx="3352800" cy="533400"/>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r>
              <a:rPr lang="en-US" smtClean="0">
                <a:solidFill>
                  <a:srgbClr val="000000"/>
                </a:solidFill>
                <a:latin typeface="Tahoma" pitchFamily="34" charset="0"/>
              </a:rPr>
              <a:t>&gt;&gt;y=sin(x);</a:t>
            </a:r>
          </a:p>
        </p:txBody>
      </p:sp>
      <p:sp>
        <p:nvSpPr>
          <p:cNvPr id="19462" name="Rectangle 6"/>
          <p:cNvSpPr>
            <a:spLocks noChangeArrowheads="1"/>
          </p:cNvSpPr>
          <p:nvPr/>
        </p:nvSpPr>
        <p:spPr bwMode="auto">
          <a:xfrm>
            <a:off x="1143000" y="4045745"/>
            <a:ext cx="3352800" cy="533400"/>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r>
              <a:rPr lang="en-US" smtClean="0">
                <a:solidFill>
                  <a:srgbClr val="000000"/>
                </a:solidFill>
                <a:latin typeface="Tahoma" pitchFamily="34" charset="0"/>
              </a:rPr>
              <a:t>&gt;&gt;y1=exp(-x/3);</a:t>
            </a:r>
          </a:p>
        </p:txBody>
      </p:sp>
      <p:sp>
        <p:nvSpPr>
          <p:cNvPr id="19463" name="Rectangle 7"/>
          <p:cNvSpPr>
            <a:spLocks noChangeArrowheads="1"/>
          </p:cNvSpPr>
          <p:nvPr/>
        </p:nvSpPr>
        <p:spPr bwMode="auto">
          <a:xfrm>
            <a:off x="1143000" y="5231321"/>
            <a:ext cx="3352800" cy="533400"/>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r>
              <a:rPr lang="en-US" smtClean="0">
                <a:solidFill>
                  <a:srgbClr val="000000"/>
                </a:solidFill>
                <a:latin typeface="Tahoma" pitchFamily="34" charset="0"/>
              </a:rPr>
              <a:t>&gt;&gt;y2=y*y1;</a:t>
            </a:r>
          </a:p>
        </p:txBody>
      </p:sp>
    </p:spTree>
    <p:extLst>
      <p:ext uri="{BB962C8B-B14F-4D97-AF65-F5344CB8AC3E}">
        <p14:creationId xmlns:p14="http://schemas.microsoft.com/office/powerpoint/2010/main" val="31077161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27"/>
          <p:cNvSpPr>
            <a:spLocks noChangeArrowheads="1"/>
          </p:cNvSpPr>
          <p:nvPr/>
        </p:nvSpPr>
        <p:spPr bwMode="auto">
          <a:xfrm>
            <a:off x="812800" y="568325"/>
            <a:ext cx="7035800"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dirty="0">
                <a:solidFill>
                  <a:schemeClr val="bg1">
                    <a:lumMod val="20000"/>
                    <a:lumOff val="80000"/>
                  </a:schemeClr>
                </a:solidFill>
              </a:rPr>
              <a:t>Labeling Curves and Data </a:t>
            </a:r>
          </a:p>
          <a:p>
            <a:pPr eaLnBrk="1" hangingPunct="1"/>
            <a:endParaRPr lang="en-US" sz="2400" b="1" dirty="0">
              <a:solidFill>
                <a:schemeClr val="bg1">
                  <a:lumMod val="20000"/>
                  <a:lumOff val="80000"/>
                </a:schemeClr>
              </a:solidFill>
            </a:endParaRPr>
          </a:p>
          <a:p>
            <a:pPr eaLnBrk="1" hangingPunct="1"/>
            <a:r>
              <a:rPr lang="en-US" sz="2400" dirty="0">
                <a:solidFill>
                  <a:schemeClr val="bg1">
                    <a:lumMod val="20000"/>
                    <a:lumOff val="80000"/>
                  </a:schemeClr>
                </a:solidFill>
              </a:rPr>
              <a:t>The </a:t>
            </a:r>
            <a:r>
              <a:rPr lang="en-US" sz="2400" dirty="0">
                <a:solidFill>
                  <a:schemeClr val="bg1">
                    <a:lumMod val="20000"/>
                    <a:lumOff val="80000"/>
                  </a:schemeClr>
                </a:solidFill>
                <a:latin typeface="Courier New" panose="02070309020205020404" pitchFamily="49" charset="0"/>
              </a:rPr>
              <a:t>legend</a:t>
            </a:r>
            <a:r>
              <a:rPr lang="en-US" sz="2400" dirty="0">
                <a:solidFill>
                  <a:schemeClr val="bg1">
                    <a:lumMod val="20000"/>
                    <a:lumOff val="80000"/>
                  </a:schemeClr>
                </a:solidFill>
              </a:rPr>
              <a:t> command automatically obtains from the plot the line type used for each data set and displays a sample of this line type in the legend box next to the string you selected. The following script file produced the plot in Figure 5.2–3 (see next slide).</a:t>
            </a:r>
          </a:p>
          <a:p>
            <a:pPr eaLnBrk="1" hangingPunct="1"/>
            <a:endParaRPr lang="en-US" sz="2400" dirty="0">
              <a:solidFill>
                <a:schemeClr val="bg1">
                  <a:lumMod val="20000"/>
                  <a:lumOff val="80000"/>
                </a:schemeClr>
              </a:solidFill>
              <a:latin typeface="Courier New" panose="02070309020205020404" pitchFamily="49" charset="0"/>
            </a:endParaRPr>
          </a:p>
          <a:p>
            <a:pPr eaLnBrk="1" hangingPunct="1"/>
            <a:r>
              <a:rPr lang="en-US" sz="2400" dirty="0">
                <a:solidFill>
                  <a:schemeClr val="bg1">
                    <a:lumMod val="20000"/>
                    <a:lumOff val="80000"/>
                  </a:schemeClr>
                </a:solidFill>
                <a:latin typeface="Courier New" panose="02070309020205020404" pitchFamily="49" charset="0"/>
              </a:rPr>
              <a:t>x = 0:0.01:2;</a:t>
            </a:r>
          </a:p>
          <a:p>
            <a:pPr eaLnBrk="1" hangingPunct="1"/>
            <a:r>
              <a:rPr lang="en-US" sz="2400" dirty="0">
                <a:solidFill>
                  <a:schemeClr val="bg1">
                    <a:lumMod val="20000"/>
                    <a:lumOff val="80000"/>
                  </a:schemeClr>
                </a:solidFill>
                <a:latin typeface="Courier New" panose="02070309020205020404" pitchFamily="49" charset="0"/>
              </a:rPr>
              <a:t>y = </a:t>
            </a:r>
            <a:r>
              <a:rPr lang="en-US" sz="2400" dirty="0" err="1">
                <a:solidFill>
                  <a:schemeClr val="bg1">
                    <a:lumMod val="20000"/>
                    <a:lumOff val="80000"/>
                  </a:schemeClr>
                </a:solidFill>
                <a:latin typeface="Courier New" panose="02070309020205020404" pitchFamily="49" charset="0"/>
              </a:rPr>
              <a:t>sinh</a:t>
            </a:r>
            <a:r>
              <a:rPr lang="en-US" sz="2400" dirty="0">
                <a:solidFill>
                  <a:schemeClr val="bg1">
                    <a:lumMod val="20000"/>
                    <a:lumOff val="80000"/>
                  </a:schemeClr>
                </a:solidFill>
                <a:latin typeface="Courier New" panose="02070309020205020404" pitchFamily="49" charset="0"/>
              </a:rPr>
              <a:t>(x);</a:t>
            </a:r>
          </a:p>
          <a:p>
            <a:pPr eaLnBrk="1" hangingPunct="1"/>
            <a:r>
              <a:rPr lang="en-US" sz="2400" dirty="0">
                <a:solidFill>
                  <a:schemeClr val="bg1">
                    <a:lumMod val="20000"/>
                    <a:lumOff val="80000"/>
                  </a:schemeClr>
                </a:solidFill>
                <a:latin typeface="Courier New" panose="02070309020205020404" pitchFamily="49" charset="0"/>
              </a:rPr>
              <a:t>z = </a:t>
            </a:r>
            <a:r>
              <a:rPr lang="en-US" sz="2400" dirty="0" err="1">
                <a:solidFill>
                  <a:schemeClr val="bg1">
                    <a:lumMod val="20000"/>
                    <a:lumOff val="80000"/>
                  </a:schemeClr>
                </a:solidFill>
                <a:latin typeface="Courier New" panose="02070309020205020404" pitchFamily="49" charset="0"/>
              </a:rPr>
              <a:t>tanh</a:t>
            </a:r>
            <a:r>
              <a:rPr lang="en-US" sz="2400" dirty="0">
                <a:solidFill>
                  <a:schemeClr val="bg1">
                    <a:lumMod val="20000"/>
                    <a:lumOff val="80000"/>
                  </a:schemeClr>
                </a:solidFill>
                <a:latin typeface="Courier New" panose="02070309020205020404" pitchFamily="49" charset="0"/>
              </a:rPr>
              <a:t>(x);</a:t>
            </a:r>
          </a:p>
          <a:p>
            <a:pPr eaLnBrk="1" hangingPunct="1"/>
            <a:r>
              <a:rPr lang="en-US" sz="2400" dirty="0">
                <a:solidFill>
                  <a:schemeClr val="bg1">
                    <a:lumMod val="20000"/>
                    <a:lumOff val="80000"/>
                  </a:schemeClr>
                </a:solidFill>
                <a:latin typeface="Courier New" panose="02070309020205020404" pitchFamily="49" charset="0"/>
              </a:rPr>
              <a:t>plot(</a:t>
            </a:r>
            <a:r>
              <a:rPr lang="en-US" sz="2400" dirty="0" err="1">
                <a:solidFill>
                  <a:schemeClr val="bg1">
                    <a:lumMod val="20000"/>
                    <a:lumOff val="80000"/>
                  </a:schemeClr>
                </a:solidFill>
                <a:latin typeface="Courier New" panose="02070309020205020404" pitchFamily="49" charset="0"/>
              </a:rPr>
              <a:t>x,y,x,z</a:t>
            </a:r>
            <a:r>
              <a:rPr lang="en-US" sz="2400" dirty="0">
                <a:solidFill>
                  <a:schemeClr val="bg1">
                    <a:lumMod val="20000"/>
                    <a:lumOff val="80000"/>
                  </a:schemeClr>
                </a:solidFill>
                <a:latin typeface="Courier New" panose="02070309020205020404" pitchFamily="49" charset="0"/>
              </a:rPr>
              <a:t>,’--’),</a:t>
            </a:r>
            <a:r>
              <a:rPr lang="en-US" sz="2400" dirty="0" err="1">
                <a:solidFill>
                  <a:schemeClr val="bg1">
                    <a:lumMod val="20000"/>
                    <a:lumOff val="80000"/>
                  </a:schemeClr>
                </a:solidFill>
                <a:latin typeface="Courier New" panose="02070309020205020404" pitchFamily="49" charset="0"/>
              </a:rPr>
              <a:t>xlabel</a:t>
            </a:r>
            <a:r>
              <a:rPr lang="en-US" sz="2400" dirty="0">
                <a:solidFill>
                  <a:schemeClr val="bg1">
                    <a:lumMod val="20000"/>
                    <a:lumOff val="80000"/>
                  </a:schemeClr>
                </a:solidFill>
                <a:latin typeface="Courier New" panose="02070309020205020404" pitchFamily="49" charset="0"/>
              </a:rPr>
              <a:t>(’x’), ...</a:t>
            </a:r>
          </a:p>
          <a:p>
            <a:pPr eaLnBrk="1" hangingPunct="1"/>
            <a:r>
              <a:rPr lang="en-US" sz="2400" dirty="0" err="1">
                <a:solidFill>
                  <a:schemeClr val="bg1">
                    <a:lumMod val="20000"/>
                    <a:lumOff val="80000"/>
                  </a:schemeClr>
                </a:solidFill>
                <a:latin typeface="Courier New" panose="02070309020205020404" pitchFamily="49" charset="0"/>
              </a:rPr>
              <a:t>ylabel</a:t>
            </a:r>
            <a:r>
              <a:rPr lang="en-US" sz="2400" dirty="0">
                <a:solidFill>
                  <a:schemeClr val="bg1">
                    <a:lumMod val="20000"/>
                    <a:lumOff val="80000"/>
                  </a:schemeClr>
                </a:solidFill>
                <a:latin typeface="Courier New" panose="02070309020205020404" pitchFamily="49" charset="0"/>
              </a:rPr>
              <a:t>(’Hyperbolic Sine and Tangent’), ...</a:t>
            </a:r>
          </a:p>
          <a:p>
            <a:pPr eaLnBrk="1" hangingPunct="1"/>
            <a:r>
              <a:rPr lang="en-US" sz="2400" dirty="0">
                <a:solidFill>
                  <a:schemeClr val="bg1">
                    <a:lumMod val="20000"/>
                    <a:lumOff val="80000"/>
                  </a:schemeClr>
                </a:solidFill>
                <a:latin typeface="Courier New" panose="02070309020205020404" pitchFamily="49" charset="0"/>
              </a:rPr>
              <a:t>legend(’</a:t>
            </a:r>
            <a:r>
              <a:rPr lang="en-US" sz="2400" dirty="0" err="1">
                <a:solidFill>
                  <a:schemeClr val="bg1">
                    <a:lumMod val="20000"/>
                    <a:lumOff val="80000"/>
                  </a:schemeClr>
                </a:solidFill>
                <a:latin typeface="Courier New" panose="02070309020205020404" pitchFamily="49" charset="0"/>
              </a:rPr>
              <a:t>sinh</a:t>
            </a:r>
            <a:r>
              <a:rPr lang="en-US" sz="2400" dirty="0">
                <a:solidFill>
                  <a:schemeClr val="bg1">
                    <a:lumMod val="20000"/>
                    <a:lumOff val="80000"/>
                  </a:schemeClr>
                </a:solidFill>
                <a:latin typeface="Courier New" panose="02070309020205020404" pitchFamily="49" charset="0"/>
              </a:rPr>
              <a:t>(x)’,’</a:t>
            </a:r>
            <a:r>
              <a:rPr lang="en-US" sz="2400" dirty="0" err="1">
                <a:solidFill>
                  <a:schemeClr val="bg1">
                    <a:lumMod val="20000"/>
                    <a:lumOff val="80000"/>
                  </a:schemeClr>
                </a:solidFill>
                <a:latin typeface="Courier New" panose="02070309020205020404" pitchFamily="49" charset="0"/>
              </a:rPr>
              <a:t>tanh</a:t>
            </a:r>
            <a:r>
              <a:rPr lang="en-US" sz="2400" dirty="0">
                <a:solidFill>
                  <a:schemeClr val="bg1">
                    <a:lumMod val="20000"/>
                    <a:lumOff val="80000"/>
                  </a:schemeClr>
                </a:solidFill>
                <a:latin typeface="Courier New" panose="02070309020205020404" pitchFamily="49" charset="0"/>
              </a:rPr>
              <a:t>(x)’)</a:t>
            </a:r>
            <a:endParaRPr lang="en-US" sz="2400" b="1" dirty="0">
              <a:solidFill>
                <a:schemeClr val="bg1">
                  <a:lumMod val="20000"/>
                  <a:lumOff val="80000"/>
                </a:schemeClr>
              </a:solidFill>
            </a:endParaRP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9822487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6" descr="npo0000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0175" y="1219200"/>
            <a:ext cx="6343650" cy="508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1747" name="Text Box 4"/>
          <p:cNvSpPr txBox="1">
            <a:spLocks noChangeArrowheads="1"/>
          </p:cNvSpPr>
          <p:nvPr/>
        </p:nvSpPr>
        <p:spPr bwMode="auto">
          <a:xfrm>
            <a:off x="0" y="74613"/>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dirty="0">
                <a:solidFill>
                  <a:schemeClr val="bg1">
                    <a:lumMod val="20000"/>
                    <a:lumOff val="80000"/>
                  </a:schemeClr>
                </a:solidFill>
              </a:rPr>
              <a:t>Application of the </a:t>
            </a:r>
            <a:r>
              <a:rPr lang="en-US" sz="2400" b="1" dirty="0">
                <a:solidFill>
                  <a:schemeClr val="bg1">
                    <a:lumMod val="20000"/>
                    <a:lumOff val="80000"/>
                  </a:schemeClr>
                </a:solidFill>
                <a:latin typeface="Courier New" panose="02070309020205020404" pitchFamily="49" charset="0"/>
              </a:rPr>
              <a:t>legend</a:t>
            </a:r>
            <a:r>
              <a:rPr lang="en-US" sz="2400" b="1" dirty="0">
                <a:solidFill>
                  <a:schemeClr val="bg1">
                    <a:lumMod val="20000"/>
                    <a:lumOff val="80000"/>
                  </a:schemeClr>
                </a:solidFill>
              </a:rPr>
              <a:t> command.  </a:t>
            </a:r>
            <a:endParaRPr lang="en-US" sz="2400" dirty="0">
              <a:solidFill>
                <a:schemeClr val="bg1">
                  <a:lumMod val="20000"/>
                  <a:lumOff val="80000"/>
                </a:schemeClr>
              </a:solidFill>
            </a:endParaRP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20944320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descr="npo0000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914400"/>
            <a:ext cx="6353175" cy="505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2771" name="Text Box 4"/>
          <p:cNvSpPr txBox="1">
            <a:spLocks noChangeArrowheads="1"/>
          </p:cNvSpPr>
          <p:nvPr/>
        </p:nvSpPr>
        <p:spPr bwMode="auto">
          <a:xfrm>
            <a:off x="0" y="242888"/>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dirty="0">
                <a:solidFill>
                  <a:schemeClr val="bg1">
                    <a:lumMod val="20000"/>
                    <a:lumOff val="80000"/>
                  </a:schemeClr>
                </a:solidFill>
              </a:rPr>
              <a:t>Application of the </a:t>
            </a:r>
            <a:r>
              <a:rPr lang="en-US" sz="2400" b="1" dirty="0">
                <a:solidFill>
                  <a:schemeClr val="bg1">
                    <a:lumMod val="20000"/>
                    <a:lumOff val="80000"/>
                  </a:schemeClr>
                </a:solidFill>
                <a:latin typeface="Courier New" panose="02070309020205020404" pitchFamily="49" charset="0"/>
              </a:rPr>
              <a:t>hold</a:t>
            </a:r>
            <a:r>
              <a:rPr lang="en-US" sz="2400" b="1" dirty="0">
                <a:solidFill>
                  <a:schemeClr val="bg1">
                    <a:lumMod val="20000"/>
                    <a:lumOff val="80000"/>
                  </a:schemeClr>
                </a:solidFill>
              </a:rPr>
              <a:t> command.  </a:t>
            </a:r>
            <a:endParaRPr lang="en-US" sz="2400" dirty="0">
              <a:solidFill>
                <a:schemeClr val="bg1">
                  <a:lumMod val="20000"/>
                  <a:lumOff val="80000"/>
                </a:schemeClr>
              </a:solidFill>
            </a:endParaRPr>
          </a:p>
        </p:txBody>
      </p:sp>
    </p:spTree>
    <p:extLst>
      <p:ext uri="{BB962C8B-B14F-4D97-AF65-F5344CB8AC3E}">
        <p14:creationId xmlns:p14="http://schemas.microsoft.com/office/powerpoint/2010/main" val="31140740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6" descr="npo0000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0175" y="1143000"/>
            <a:ext cx="6343650"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3795" name="Text Box 4"/>
          <p:cNvSpPr txBox="1">
            <a:spLocks noChangeArrowheads="1"/>
          </p:cNvSpPr>
          <p:nvPr/>
        </p:nvSpPr>
        <p:spPr bwMode="auto">
          <a:xfrm>
            <a:off x="0" y="74613"/>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dirty="0">
                <a:solidFill>
                  <a:schemeClr val="bg1">
                    <a:lumMod val="20000"/>
                    <a:lumOff val="80000"/>
                  </a:schemeClr>
                </a:solidFill>
              </a:rPr>
              <a:t>Why use log scales?  Rectilinear scales cannot properly display variations over wide ranges.  </a:t>
            </a:r>
            <a:endParaRPr lang="en-US" sz="2400" dirty="0">
              <a:solidFill>
                <a:schemeClr val="bg1">
                  <a:lumMod val="20000"/>
                  <a:lumOff val="80000"/>
                </a:schemeClr>
              </a:solidFill>
            </a:endParaRP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5210589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descr="npo0000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990600"/>
            <a:ext cx="6343650" cy="500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4819" name="Text Box 4"/>
          <p:cNvSpPr txBox="1">
            <a:spLocks noChangeArrowheads="1"/>
          </p:cNvSpPr>
          <p:nvPr/>
        </p:nvSpPr>
        <p:spPr bwMode="auto">
          <a:xfrm>
            <a:off x="0" y="74613"/>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dirty="0">
                <a:solidFill>
                  <a:schemeClr val="bg1">
                    <a:lumMod val="20000"/>
                    <a:lumOff val="80000"/>
                  </a:schemeClr>
                </a:solidFill>
              </a:rPr>
              <a:t>A log-log plot can display wide variations in data values</a:t>
            </a:r>
            <a:r>
              <a:rPr lang="en-US" sz="2400" b="1" dirty="0" smtClean="0">
                <a:solidFill>
                  <a:schemeClr val="bg1">
                    <a:lumMod val="20000"/>
                    <a:lumOff val="80000"/>
                  </a:schemeClr>
                </a:solidFill>
              </a:rPr>
              <a:t>.</a:t>
            </a:r>
            <a:endParaRPr lang="en-US" sz="2400" dirty="0">
              <a:solidFill>
                <a:schemeClr val="bg1">
                  <a:lumMod val="20000"/>
                  <a:lumOff val="80000"/>
                </a:schemeClr>
              </a:solidFill>
            </a:endParaRP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4841218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ChangeArrowheads="1"/>
          </p:cNvSpPr>
          <p:nvPr/>
        </p:nvSpPr>
        <p:spPr bwMode="auto">
          <a:xfrm>
            <a:off x="812800" y="568325"/>
            <a:ext cx="75692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2100" indent="-2921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dirty="0">
                <a:solidFill>
                  <a:schemeClr val="bg1">
                    <a:lumMod val="20000"/>
                    <a:lumOff val="80000"/>
                  </a:schemeClr>
                </a:solidFill>
              </a:rPr>
              <a:t>Logarithmic Plots</a:t>
            </a:r>
          </a:p>
          <a:p>
            <a:pPr eaLnBrk="1" hangingPunct="1"/>
            <a:endParaRPr lang="en-US" sz="2400" dirty="0">
              <a:solidFill>
                <a:schemeClr val="bg1">
                  <a:lumMod val="20000"/>
                  <a:lumOff val="80000"/>
                </a:schemeClr>
              </a:solidFill>
            </a:endParaRPr>
          </a:p>
          <a:p>
            <a:pPr eaLnBrk="1" hangingPunct="1"/>
            <a:r>
              <a:rPr lang="en-US" sz="2400" dirty="0">
                <a:solidFill>
                  <a:schemeClr val="bg1">
                    <a:lumMod val="20000"/>
                    <a:lumOff val="80000"/>
                  </a:schemeClr>
                </a:solidFill>
              </a:rPr>
              <a:t>It is important to remember the following points when using log scales:</a:t>
            </a:r>
          </a:p>
          <a:p>
            <a:pPr eaLnBrk="1" hangingPunct="1"/>
            <a:endParaRPr lang="en-US" sz="2400" b="1" dirty="0">
              <a:solidFill>
                <a:schemeClr val="bg1">
                  <a:lumMod val="20000"/>
                  <a:lumOff val="80000"/>
                </a:schemeClr>
              </a:solidFill>
            </a:endParaRPr>
          </a:p>
          <a:p>
            <a:pPr eaLnBrk="1" hangingPunct="1"/>
            <a:r>
              <a:rPr lang="en-US" sz="2400" b="1" dirty="0">
                <a:solidFill>
                  <a:schemeClr val="bg1">
                    <a:lumMod val="20000"/>
                    <a:lumOff val="80000"/>
                  </a:schemeClr>
                </a:solidFill>
              </a:rPr>
              <a:t>1.  </a:t>
            </a:r>
            <a:r>
              <a:rPr lang="en-US" sz="2400" dirty="0">
                <a:solidFill>
                  <a:schemeClr val="bg1">
                    <a:lumMod val="20000"/>
                    <a:lumOff val="80000"/>
                  </a:schemeClr>
                </a:solidFill>
              </a:rPr>
              <a:t>You cannot plot negative numbers on a log scale, because the logarithm of a negative number is not defined as a real number.</a:t>
            </a:r>
          </a:p>
          <a:p>
            <a:pPr eaLnBrk="1" hangingPunct="1"/>
            <a:r>
              <a:rPr lang="en-US" sz="2400" b="1" dirty="0">
                <a:solidFill>
                  <a:schemeClr val="bg1">
                    <a:lumMod val="20000"/>
                    <a:lumOff val="80000"/>
                  </a:schemeClr>
                </a:solidFill>
              </a:rPr>
              <a:t>2.  </a:t>
            </a:r>
            <a:r>
              <a:rPr lang="en-US" sz="2400" dirty="0">
                <a:solidFill>
                  <a:schemeClr val="bg1">
                    <a:lumMod val="20000"/>
                    <a:lumOff val="80000"/>
                  </a:schemeClr>
                </a:solidFill>
              </a:rPr>
              <a:t>You cannot plot the number 0 on a log scale, because log</a:t>
            </a:r>
            <a:r>
              <a:rPr lang="en-US" sz="2400" baseline="-25000" dirty="0">
                <a:solidFill>
                  <a:schemeClr val="bg1">
                    <a:lumMod val="20000"/>
                    <a:lumOff val="80000"/>
                  </a:schemeClr>
                </a:solidFill>
              </a:rPr>
              <a:t>10</a:t>
            </a:r>
            <a:r>
              <a:rPr lang="en-US" sz="2400" dirty="0">
                <a:solidFill>
                  <a:schemeClr val="bg1">
                    <a:lumMod val="20000"/>
                    <a:lumOff val="80000"/>
                  </a:schemeClr>
                </a:solidFill>
              </a:rPr>
              <a:t> 0 </a:t>
            </a:r>
            <a:r>
              <a:rPr lang="en-US" sz="2400" dirty="0">
                <a:solidFill>
                  <a:schemeClr val="bg1">
                    <a:lumMod val="20000"/>
                    <a:lumOff val="80000"/>
                  </a:schemeClr>
                </a:solidFill>
                <a:latin typeface="Symbol" panose="05050102010706020507" pitchFamily="18" charset="2"/>
              </a:rPr>
              <a:t>= </a:t>
            </a:r>
            <a:r>
              <a:rPr lang="en-US" sz="2400" dirty="0" err="1">
                <a:solidFill>
                  <a:schemeClr val="bg1">
                    <a:lumMod val="20000"/>
                    <a:lumOff val="80000"/>
                  </a:schemeClr>
                </a:solidFill>
              </a:rPr>
              <a:t>ln</a:t>
            </a:r>
            <a:r>
              <a:rPr lang="en-US" sz="2400" dirty="0">
                <a:solidFill>
                  <a:schemeClr val="bg1">
                    <a:lumMod val="20000"/>
                    <a:lumOff val="80000"/>
                  </a:schemeClr>
                </a:solidFill>
              </a:rPr>
              <a:t> 0 </a:t>
            </a:r>
            <a:r>
              <a:rPr lang="en-US" sz="2400" dirty="0">
                <a:solidFill>
                  <a:schemeClr val="bg1">
                    <a:lumMod val="20000"/>
                    <a:lumOff val="80000"/>
                  </a:schemeClr>
                </a:solidFill>
                <a:latin typeface="Symbol" panose="05050102010706020507" pitchFamily="18" charset="2"/>
              </a:rPr>
              <a:t>= -¥</a:t>
            </a:r>
            <a:r>
              <a:rPr lang="en-US" sz="2400" dirty="0">
                <a:solidFill>
                  <a:schemeClr val="bg1">
                    <a:lumMod val="20000"/>
                    <a:lumOff val="80000"/>
                  </a:schemeClr>
                </a:solidFill>
              </a:rPr>
              <a:t>. You must choose an appropriately small number as the lower limit on the plot.</a:t>
            </a:r>
          </a:p>
        </p:txBody>
      </p:sp>
      <p:sp>
        <p:nvSpPr>
          <p:cNvPr id="35844" name="Text Box 5"/>
          <p:cNvSpPr txBox="1">
            <a:spLocks noChangeArrowheads="1"/>
          </p:cNvSpPr>
          <p:nvPr/>
        </p:nvSpPr>
        <p:spPr bwMode="auto">
          <a:xfrm>
            <a:off x="5257800" y="60198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2400" dirty="0">
                <a:solidFill>
                  <a:schemeClr val="bg1">
                    <a:lumMod val="20000"/>
                    <a:lumOff val="80000"/>
                  </a:schemeClr>
                </a:solidFill>
              </a:rPr>
              <a:t>(continued…)</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9560535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ChangeArrowheads="1"/>
          </p:cNvSpPr>
          <p:nvPr/>
        </p:nvSpPr>
        <p:spPr bwMode="auto">
          <a:xfrm>
            <a:off x="762000" y="1600200"/>
            <a:ext cx="75692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2100" indent="-2921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dirty="0">
                <a:solidFill>
                  <a:schemeClr val="bg1">
                    <a:lumMod val="20000"/>
                    <a:lumOff val="80000"/>
                  </a:schemeClr>
                </a:solidFill>
              </a:rPr>
              <a:t>3.  </a:t>
            </a:r>
            <a:r>
              <a:rPr lang="en-US" sz="2400" dirty="0">
                <a:solidFill>
                  <a:schemeClr val="bg1">
                    <a:lumMod val="20000"/>
                    <a:lumOff val="80000"/>
                  </a:schemeClr>
                </a:solidFill>
              </a:rPr>
              <a:t>The tick-mark labels on a log scale are the actual values being plotted; they are not the logarithms of the numbers. For example, the range of </a:t>
            </a:r>
            <a:r>
              <a:rPr lang="en-US" sz="2400" i="1" dirty="0">
                <a:solidFill>
                  <a:schemeClr val="bg1">
                    <a:lumMod val="20000"/>
                    <a:lumOff val="80000"/>
                  </a:schemeClr>
                </a:solidFill>
              </a:rPr>
              <a:t>x </a:t>
            </a:r>
            <a:r>
              <a:rPr lang="en-US" sz="2400" dirty="0">
                <a:solidFill>
                  <a:schemeClr val="bg1">
                    <a:lumMod val="20000"/>
                    <a:lumOff val="80000"/>
                  </a:schemeClr>
                </a:solidFill>
              </a:rPr>
              <a:t>values in the plot in Figure 5.3–2 is from 10</a:t>
            </a:r>
            <a:r>
              <a:rPr lang="en-US" sz="2400" baseline="30000" dirty="0">
                <a:solidFill>
                  <a:schemeClr val="bg1">
                    <a:lumMod val="20000"/>
                    <a:lumOff val="80000"/>
                  </a:schemeClr>
                </a:solidFill>
                <a:latin typeface="Symbol" panose="05050102010706020507" pitchFamily="18" charset="2"/>
              </a:rPr>
              <a:t>-</a:t>
            </a:r>
            <a:r>
              <a:rPr lang="en-US" sz="2400" baseline="30000" dirty="0">
                <a:solidFill>
                  <a:schemeClr val="bg1">
                    <a:lumMod val="20000"/>
                    <a:lumOff val="80000"/>
                  </a:schemeClr>
                </a:solidFill>
              </a:rPr>
              <a:t>1</a:t>
            </a:r>
            <a:r>
              <a:rPr lang="en-US" sz="2400" dirty="0">
                <a:solidFill>
                  <a:schemeClr val="bg1">
                    <a:lumMod val="20000"/>
                    <a:lumOff val="80000"/>
                  </a:schemeClr>
                </a:solidFill>
              </a:rPr>
              <a:t> </a:t>
            </a:r>
            <a:r>
              <a:rPr lang="en-US" sz="2400" dirty="0">
                <a:solidFill>
                  <a:schemeClr val="bg1">
                    <a:lumMod val="20000"/>
                    <a:lumOff val="80000"/>
                  </a:schemeClr>
                </a:solidFill>
                <a:latin typeface="Symbol" panose="05050102010706020507" pitchFamily="18" charset="2"/>
              </a:rPr>
              <a:t>= </a:t>
            </a:r>
            <a:r>
              <a:rPr lang="en-US" sz="2400" dirty="0">
                <a:solidFill>
                  <a:schemeClr val="bg1">
                    <a:lumMod val="20000"/>
                    <a:lumOff val="80000"/>
                  </a:schemeClr>
                </a:solidFill>
              </a:rPr>
              <a:t>0</a:t>
            </a:r>
            <a:r>
              <a:rPr lang="en-US" sz="2400" i="1" dirty="0">
                <a:solidFill>
                  <a:schemeClr val="bg1">
                    <a:lumMod val="20000"/>
                    <a:lumOff val="80000"/>
                  </a:schemeClr>
                </a:solidFill>
                <a:latin typeface="Symbol" panose="05050102010706020507" pitchFamily="18" charset="2"/>
              </a:rPr>
              <a:t>.</a:t>
            </a:r>
            <a:r>
              <a:rPr lang="en-US" sz="2400" dirty="0">
                <a:solidFill>
                  <a:schemeClr val="bg1">
                    <a:lumMod val="20000"/>
                    <a:lumOff val="80000"/>
                  </a:schemeClr>
                </a:solidFill>
              </a:rPr>
              <a:t>1 to 10</a:t>
            </a:r>
            <a:r>
              <a:rPr lang="en-US" sz="2400" baseline="30000" dirty="0">
                <a:solidFill>
                  <a:schemeClr val="bg1">
                    <a:lumMod val="20000"/>
                    <a:lumOff val="80000"/>
                  </a:schemeClr>
                </a:solidFill>
              </a:rPr>
              <a:t>2</a:t>
            </a:r>
            <a:r>
              <a:rPr lang="en-US" sz="2400" dirty="0">
                <a:solidFill>
                  <a:schemeClr val="bg1">
                    <a:lumMod val="20000"/>
                    <a:lumOff val="80000"/>
                  </a:schemeClr>
                </a:solidFill>
              </a:rPr>
              <a:t> </a:t>
            </a:r>
            <a:r>
              <a:rPr lang="en-US" sz="2400" dirty="0">
                <a:solidFill>
                  <a:schemeClr val="bg1">
                    <a:lumMod val="20000"/>
                    <a:lumOff val="80000"/>
                  </a:schemeClr>
                </a:solidFill>
                <a:latin typeface="Symbol" panose="05050102010706020507" pitchFamily="18" charset="2"/>
              </a:rPr>
              <a:t>= </a:t>
            </a:r>
            <a:r>
              <a:rPr lang="en-US" sz="2400" dirty="0">
                <a:solidFill>
                  <a:schemeClr val="bg1">
                    <a:lumMod val="20000"/>
                    <a:lumOff val="80000"/>
                  </a:schemeClr>
                </a:solidFill>
              </a:rPr>
              <a:t>100.</a:t>
            </a:r>
          </a:p>
          <a:p>
            <a:pPr eaLnBrk="1" hangingPunct="1"/>
            <a:r>
              <a:rPr lang="en-US" sz="2400" b="1" dirty="0">
                <a:solidFill>
                  <a:schemeClr val="bg1">
                    <a:lumMod val="20000"/>
                    <a:lumOff val="80000"/>
                  </a:schemeClr>
                </a:solidFill>
              </a:rPr>
              <a:t>4.  </a:t>
            </a:r>
            <a:r>
              <a:rPr lang="en-US" sz="2400" dirty="0">
                <a:solidFill>
                  <a:schemeClr val="bg1">
                    <a:lumMod val="20000"/>
                    <a:lumOff val="80000"/>
                  </a:schemeClr>
                </a:solidFill>
              </a:rPr>
              <a:t>Gridlines and tick marks within a decade are unevenly spaced. If 8 gridlines or tick marks occur within the decade, they correspond to values equal to 2, 3, 4</a:t>
            </a:r>
            <a:r>
              <a:rPr lang="en-US" sz="2400" i="1" dirty="0">
                <a:solidFill>
                  <a:schemeClr val="bg1">
                    <a:lumMod val="20000"/>
                    <a:lumOff val="80000"/>
                  </a:schemeClr>
                </a:solidFill>
                <a:latin typeface="Symbol" panose="05050102010706020507" pitchFamily="18" charset="2"/>
              </a:rPr>
              <a:t>, . . . , </a:t>
            </a:r>
            <a:r>
              <a:rPr lang="en-US" sz="2400" dirty="0">
                <a:solidFill>
                  <a:schemeClr val="bg1">
                    <a:lumMod val="20000"/>
                    <a:lumOff val="80000"/>
                  </a:schemeClr>
                </a:solidFill>
              </a:rPr>
              <a:t>8, 9 times the value represented by the first gridline or tick mark of the decade.</a:t>
            </a:r>
          </a:p>
        </p:txBody>
      </p:sp>
      <p:sp>
        <p:nvSpPr>
          <p:cNvPr id="36868" name="Text Box 5"/>
          <p:cNvSpPr txBox="1">
            <a:spLocks noChangeArrowheads="1"/>
          </p:cNvSpPr>
          <p:nvPr/>
        </p:nvSpPr>
        <p:spPr bwMode="auto">
          <a:xfrm>
            <a:off x="914400" y="609600"/>
            <a:ext cx="548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dirty="0">
                <a:solidFill>
                  <a:schemeClr val="bg1">
                    <a:lumMod val="20000"/>
                    <a:lumOff val="80000"/>
                  </a:schemeClr>
                </a:solidFill>
              </a:rPr>
              <a:t>Logarithmic Plots (continued)</a:t>
            </a:r>
            <a:endParaRPr lang="en-US" sz="2400" dirty="0">
              <a:solidFill>
                <a:schemeClr val="bg1">
                  <a:lumMod val="20000"/>
                  <a:lumOff val="80000"/>
                </a:schemeClr>
              </a:solidFill>
            </a:endParaRPr>
          </a:p>
        </p:txBody>
      </p:sp>
      <p:sp>
        <p:nvSpPr>
          <p:cNvPr id="36869" name="Text Box 6"/>
          <p:cNvSpPr txBox="1">
            <a:spLocks noChangeArrowheads="1"/>
          </p:cNvSpPr>
          <p:nvPr/>
        </p:nvSpPr>
        <p:spPr bwMode="auto">
          <a:xfrm>
            <a:off x="5638800" y="59436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2400">
                <a:solidFill>
                  <a:schemeClr val="bg1">
                    <a:lumMod val="20000"/>
                    <a:lumOff val="80000"/>
                  </a:schemeClr>
                </a:solidFill>
              </a:rPr>
              <a:t>(continued…)</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41442918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ChangeArrowheads="1"/>
          </p:cNvSpPr>
          <p:nvPr/>
        </p:nvSpPr>
        <p:spPr bwMode="auto">
          <a:xfrm>
            <a:off x="838200" y="914400"/>
            <a:ext cx="74930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tabLst>
                <a:tab pos="292100" algn="l"/>
              </a:tabLst>
              <a:defRPr>
                <a:solidFill>
                  <a:schemeClr val="tx1"/>
                </a:solidFill>
                <a:latin typeface="Arial" panose="020B0604020202020204" pitchFamily="34" charset="0"/>
              </a:defRPr>
            </a:lvl1pPr>
            <a:lvl2pPr marL="742950" indent="-285750" eaLnBrk="0" hangingPunct="0">
              <a:tabLst>
                <a:tab pos="292100" algn="l"/>
              </a:tabLst>
              <a:defRPr>
                <a:solidFill>
                  <a:schemeClr val="tx1"/>
                </a:solidFill>
                <a:latin typeface="Arial" panose="020B0604020202020204" pitchFamily="34" charset="0"/>
              </a:defRPr>
            </a:lvl2pPr>
            <a:lvl3pPr marL="1143000" indent="-228600" eaLnBrk="0" hangingPunct="0">
              <a:tabLst>
                <a:tab pos="292100" algn="l"/>
              </a:tabLst>
              <a:defRPr>
                <a:solidFill>
                  <a:schemeClr val="tx1"/>
                </a:solidFill>
                <a:latin typeface="Arial" panose="020B0604020202020204" pitchFamily="34" charset="0"/>
              </a:defRPr>
            </a:lvl3pPr>
            <a:lvl4pPr marL="1600200" indent="-228600" eaLnBrk="0" hangingPunct="0">
              <a:tabLst>
                <a:tab pos="292100" algn="l"/>
              </a:tabLst>
              <a:defRPr>
                <a:solidFill>
                  <a:schemeClr val="tx1"/>
                </a:solidFill>
                <a:latin typeface="Arial" panose="020B0604020202020204" pitchFamily="34" charset="0"/>
              </a:defRPr>
            </a:lvl4pPr>
            <a:lvl5pPr marL="2057400" indent="-228600" eaLnBrk="0" hangingPunct="0">
              <a:tabLst>
                <a:tab pos="2921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2921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2921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2921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292100" algn="l"/>
              </a:tabLst>
              <a:defRPr>
                <a:solidFill>
                  <a:schemeClr val="tx1"/>
                </a:solidFill>
                <a:latin typeface="Arial" panose="020B0604020202020204" pitchFamily="34" charset="0"/>
              </a:defRPr>
            </a:lvl9pPr>
          </a:lstStyle>
          <a:p>
            <a:pPr eaLnBrk="1" hangingPunct="1">
              <a:buFontTx/>
              <a:buAutoNum type="arabicPeriod" startAt="5"/>
            </a:pPr>
            <a:r>
              <a:rPr lang="en-US" sz="2400" dirty="0">
                <a:solidFill>
                  <a:schemeClr val="bg1">
                    <a:lumMod val="20000"/>
                    <a:lumOff val="80000"/>
                  </a:schemeClr>
                </a:solidFill>
              </a:rPr>
              <a:t>Equal distances on a log scale correspond to multiplication by the same constant (as opposed to addition of the same constant on a rectilinear scale). </a:t>
            </a:r>
          </a:p>
          <a:p>
            <a:pPr eaLnBrk="1" hangingPunct="1">
              <a:buFontTx/>
              <a:buAutoNum type="arabicPeriod" startAt="5"/>
            </a:pPr>
            <a:endParaRPr lang="en-US" sz="2400" dirty="0">
              <a:solidFill>
                <a:schemeClr val="bg1">
                  <a:lumMod val="20000"/>
                  <a:lumOff val="80000"/>
                </a:schemeClr>
              </a:solidFill>
            </a:endParaRPr>
          </a:p>
          <a:p>
            <a:pPr eaLnBrk="1" hangingPunct="1"/>
            <a:r>
              <a:rPr lang="en-US" sz="2400" dirty="0">
                <a:solidFill>
                  <a:schemeClr val="bg1">
                    <a:lumMod val="20000"/>
                    <a:lumOff val="80000"/>
                  </a:schemeClr>
                </a:solidFill>
              </a:rPr>
              <a:t>For example, all numbers that differ by a factor of 10 are separated by the same distance on a log scale. That is, the distance between 0.3 and 3 is the same as the distance between 30 and 300. This separation is referred to as a </a:t>
            </a:r>
            <a:r>
              <a:rPr lang="en-US" sz="2400" i="1" dirty="0">
                <a:solidFill>
                  <a:schemeClr val="bg1">
                    <a:lumMod val="20000"/>
                    <a:lumOff val="80000"/>
                  </a:schemeClr>
                </a:solidFill>
              </a:rPr>
              <a:t>decade </a:t>
            </a:r>
            <a:r>
              <a:rPr lang="en-US" sz="2400" dirty="0">
                <a:solidFill>
                  <a:schemeClr val="bg1">
                    <a:lumMod val="20000"/>
                    <a:lumOff val="80000"/>
                  </a:schemeClr>
                </a:solidFill>
              </a:rPr>
              <a:t>or </a:t>
            </a:r>
            <a:r>
              <a:rPr lang="en-US" sz="2400" i="1" dirty="0">
                <a:solidFill>
                  <a:schemeClr val="bg1">
                    <a:lumMod val="20000"/>
                    <a:lumOff val="80000"/>
                  </a:schemeClr>
                </a:solidFill>
              </a:rPr>
              <a:t>cycle. </a:t>
            </a:r>
          </a:p>
          <a:p>
            <a:pPr eaLnBrk="1" hangingPunct="1"/>
            <a:endParaRPr lang="en-US" sz="2400" dirty="0">
              <a:solidFill>
                <a:schemeClr val="bg1">
                  <a:lumMod val="20000"/>
                  <a:lumOff val="80000"/>
                </a:schemeClr>
              </a:solidFill>
            </a:endParaRPr>
          </a:p>
          <a:p>
            <a:pPr eaLnBrk="1" hangingPunct="1"/>
            <a:r>
              <a:rPr lang="en-US" sz="2400" dirty="0">
                <a:solidFill>
                  <a:schemeClr val="bg1">
                    <a:lumMod val="20000"/>
                    <a:lumOff val="80000"/>
                  </a:schemeClr>
                </a:solidFill>
              </a:rPr>
              <a:t>The plot shown in Figure 5.3–2 covers three decades in </a:t>
            </a:r>
            <a:r>
              <a:rPr lang="en-US" sz="2400" i="1" dirty="0">
                <a:solidFill>
                  <a:schemeClr val="bg1">
                    <a:lumMod val="20000"/>
                    <a:lumOff val="80000"/>
                  </a:schemeClr>
                </a:solidFill>
              </a:rPr>
              <a:t>x </a:t>
            </a:r>
            <a:r>
              <a:rPr lang="en-US" sz="2400" dirty="0">
                <a:solidFill>
                  <a:schemeClr val="bg1">
                    <a:lumMod val="20000"/>
                    <a:lumOff val="80000"/>
                  </a:schemeClr>
                </a:solidFill>
              </a:rPr>
              <a:t>(from 0.1 to 100) and four decades in </a:t>
            </a:r>
            <a:r>
              <a:rPr lang="en-US" sz="2400" i="1" dirty="0">
                <a:solidFill>
                  <a:schemeClr val="bg1">
                    <a:lumMod val="20000"/>
                    <a:lumOff val="80000"/>
                  </a:schemeClr>
                </a:solidFill>
              </a:rPr>
              <a:t>y </a:t>
            </a:r>
            <a:r>
              <a:rPr lang="en-US" sz="2400" dirty="0">
                <a:solidFill>
                  <a:schemeClr val="bg1">
                    <a:lumMod val="20000"/>
                    <a:lumOff val="80000"/>
                  </a:schemeClr>
                </a:solidFill>
              </a:rPr>
              <a:t>and is thus called a </a:t>
            </a:r>
            <a:r>
              <a:rPr lang="en-US" sz="2400" i="1" dirty="0">
                <a:solidFill>
                  <a:schemeClr val="bg1">
                    <a:lumMod val="20000"/>
                    <a:lumOff val="80000"/>
                  </a:schemeClr>
                </a:solidFill>
              </a:rPr>
              <a:t>four-by-three-cycle plot.</a:t>
            </a:r>
            <a:endParaRPr lang="en-US" sz="2400" dirty="0">
              <a:solidFill>
                <a:schemeClr val="bg1">
                  <a:lumMod val="20000"/>
                  <a:lumOff val="80000"/>
                </a:schemeClr>
              </a:solidFill>
            </a:endParaRPr>
          </a:p>
        </p:txBody>
      </p:sp>
      <p:sp>
        <p:nvSpPr>
          <p:cNvPr id="37892" name="Text Box 5"/>
          <p:cNvSpPr txBox="1">
            <a:spLocks noChangeArrowheads="1"/>
          </p:cNvSpPr>
          <p:nvPr/>
        </p:nvSpPr>
        <p:spPr bwMode="auto">
          <a:xfrm>
            <a:off x="990600" y="296863"/>
            <a:ext cx="617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dirty="0">
                <a:solidFill>
                  <a:schemeClr val="bg1">
                    <a:lumMod val="20000"/>
                    <a:lumOff val="80000"/>
                  </a:schemeClr>
                </a:solidFill>
              </a:rPr>
              <a:t>Logarithmic Plots (continued)</a:t>
            </a:r>
            <a:endParaRPr lang="en-US" sz="2400" dirty="0">
              <a:solidFill>
                <a:schemeClr val="bg1">
                  <a:lumMod val="20000"/>
                  <a:lumOff val="80000"/>
                </a:schemeClr>
              </a:solidFill>
            </a:endParaRP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9567764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ChangeArrowheads="1"/>
          </p:cNvSpPr>
          <p:nvPr/>
        </p:nvSpPr>
        <p:spPr bwMode="auto">
          <a:xfrm>
            <a:off x="812800" y="568325"/>
            <a:ext cx="71882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600" dirty="0">
                <a:solidFill>
                  <a:schemeClr val="bg1">
                    <a:lumMod val="20000"/>
                    <a:lumOff val="80000"/>
                  </a:schemeClr>
                </a:solidFill>
              </a:rPr>
              <a:t>     </a:t>
            </a:r>
            <a:r>
              <a:rPr lang="en-US" sz="2400" dirty="0">
                <a:solidFill>
                  <a:schemeClr val="bg1">
                    <a:lumMod val="20000"/>
                    <a:lumOff val="80000"/>
                  </a:schemeClr>
                </a:solidFill>
              </a:rPr>
              <a:t>MATLAB has three commands for generating plots having log scales. The appropriate command depends on which axis must have a log scale. </a:t>
            </a:r>
          </a:p>
          <a:p>
            <a:pPr eaLnBrk="1" hangingPunct="1"/>
            <a:endParaRPr lang="en-US" sz="2400" b="1" dirty="0">
              <a:solidFill>
                <a:schemeClr val="bg1">
                  <a:lumMod val="20000"/>
                  <a:lumOff val="80000"/>
                </a:schemeClr>
              </a:solidFill>
            </a:endParaRPr>
          </a:p>
          <a:p>
            <a:pPr eaLnBrk="1" hangingPunct="1">
              <a:buFontTx/>
              <a:buAutoNum type="arabicPeriod"/>
            </a:pPr>
            <a:r>
              <a:rPr lang="en-US" sz="2400" dirty="0">
                <a:solidFill>
                  <a:schemeClr val="bg1">
                    <a:lumMod val="20000"/>
                    <a:lumOff val="80000"/>
                  </a:schemeClr>
                </a:solidFill>
              </a:rPr>
              <a:t>Use the </a:t>
            </a:r>
            <a:r>
              <a:rPr lang="en-US" sz="2400" dirty="0" err="1">
                <a:solidFill>
                  <a:schemeClr val="bg1">
                    <a:lumMod val="20000"/>
                    <a:lumOff val="80000"/>
                  </a:schemeClr>
                </a:solidFill>
                <a:latin typeface="Courier New" panose="02070309020205020404" pitchFamily="49" charset="0"/>
              </a:rPr>
              <a:t>loglog</a:t>
            </a:r>
            <a:r>
              <a:rPr lang="en-US" sz="2400" dirty="0">
                <a:solidFill>
                  <a:schemeClr val="bg1">
                    <a:lumMod val="20000"/>
                    <a:lumOff val="80000"/>
                  </a:schemeClr>
                </a:solidFill>
                <a:latin typeface="Courier New" panose="02070309020205020404" pitchFamily="49" charset="0"/>
              </a:rPr>
              <a:t>(</a:t>
            </a:r>
            <a:r>
              <a:rPr lang="en-US" sz="2400" dirty="0" err="1">
                <a:solidFill>
                  <a:schemeClr val="bg1">
                    <a:lumMod val="20000"/>
                    <a:lumOff val="80000"/>
                  </a:schemeClr>
                </a:solidFill>
                <a:latin typeface="Courier New" panose="02070309020205020404" pitchFamily="49" charset="0"/>
              </a:rPr>
              <a:t>x,y</a:t>
            </a:r>
            <a:r>
              <a:rPr lang="en-US" sz="2400" dirty="0">
                <a:solidFill>
                  <a:schemeClr val="bg1">
                    <a:lumMod val="20000"/>
                    <a:lumOff val="80000"/>
                  </a:schemeClr>
                </a:solidFill>
                <a:latin typeface="Courier New" panose="02070309020205020404" pitchFamily="49" charset="0"/>
              </a:rPr>
              <a:t>)</a:t>
            </a:r>
            <a:r>
              <a:rPr lang="en-US" sz="2400" dirty="0">
                <a:solidFill>
                  <a:schemeClr val="bg1">
                    <a:lumMod val="20000"/>
                    <a:lumOff val="80000"/>
                  </a:schemeClr>
                </a:solidFill>
              </a:rPr>
              <a:t> command to have both scales logarithmic.</a:t>
            </a:r>
          </a:p>
          <a:p>
            <a:pPr eaLnBrk="1" hangingPunct="1"/>
            <a:endParaRPr lang="en-US" sz="2400" dirty="0">
              <a:solidFill>
                <a:schemeClr val="bg1">
                  <a:lumMod val="20000"/>
                  <a:lumOff val="80000"/>
                </a:schemeClr>
              </a:solidFill>
            </a:endParaRPr>
          </a:p>
          <a:p>
            <a:pPr eaLnBrk="1" hangingPunct="1"/>
            <a:r>
              <a:rPr lang="en-US" sz="2400" b="1" dirty="0">
                <a:solidFill>
                  <a:schemeClr val="bg1">
                    <a:lumMod val="20000"/>
                    <a:lumOff val="80000"/>
                  </a:schemeClr>
                </a:solidFill>
              </a:rPr>
              <a:t>2.  </a:t>
            </a:r>
            <a:r>
              <a:rPr lang="en-US" sz="2400" dirty="0">
                <a:solidFill>
                  <a:schemeClr val="bg1">
                    <a:lumMod val="20000"/>
                    <a:lumOff val="80000"/>
                  </a:schemeClr>
                </a:solidFill>
              </a:rPr>
              <a:t>Use the </a:t>
            </a:r>
            <a:r>
              <a:rPr lang="en-US" sz="2400" dirty="0" err="1">
                <a:solidFill>
                  <a:schemeClr val="bg1">
                    <a:lumMod val="20000"/>
                    <a:lumOff val="80000"/>
                  </a:schemeClr>
                </a:solidFill>
                <a:latin typeface="Courier New" panose="02070309020205020404" pitchFamily="49" charset="0"/>
              </a:rPr>
              <a:t>semilogx</a:t>
            </a:r>
            <a:r>
              <a:rPr lang="en-US" sz="2400" dirty="0">
                <a:solidFill>
                  <a:schemeClr val="bg1">
                    <a:lumMod val="20000"/>
                    <a:lumOff val="80000"/>
                  </a:schemeClr>
                </a:solidFill>
                <a:latin typeface="Courier New" panose="02070309020205020404" pitchFamily="49" charset="0"/>
              </a:rPr>
              <a:t>(</a:t>
            </a:r>
            <a:r>
              <a:rPr lang="en-US" sz="2400" dirty="0" err="1">
                <a:solidFill>
                  <a:schemeClr val="bg1">
                    <a:lumMod val="20000"/>
                    <a:lumOff val="80000"/>
                  </a:schemeClr>
                </a:solidFill>
                <a:latin typeface="Courier New" panose="02070309020205020404" pitchFamily="49" charset="0"/>
              </a:rPr>
              <a:t>x,y</a:t>
            </a:r>
            <a:r>
              <a:rPr lang="en-US" sz="2400" dirty="0">
                <a:solidFill>
                  <a:schemeClr val="bg1">
                    <a:lumMod val="20000"/>
                    <a:lumOff val="80000"/>
                  </a:schemeClr>
                </a:solidFill>
                <a:latin typeface="Courier New" panose="02070309020205020404" pitchFamily="49" charset="0"/>
              </a:rPr>
              <a:t>)</a:t>
            </a:r>
            <a:r>
              <a:rPr lang="en-US" sz="2400" dirty="0">
                <a:solidFill>
                  <a:schemeClr val="bg1">
                    <a:lumMod val="20000"/>
                    <a:lumOff val="80000"/>
                  </a:schemeClr>
                </a:solidFill>
              </a:rPr>
              <a:t> command to have the </a:t>
            </a:r>
            <a:r>
              <a:rPr lang="en-US" sz="2400" i="1" dirty="0">
                <a:solidFill>
                  <a:schemeClr val="bg1">
                    <a:lumMod val="20000"/>
                    <a:lumOff val="80000"/>
                  </a:schemeClr>
                </a:solidFill>
              </a:rPr>
              <a:t>x </a:t>
            </a:r>
            <a:r>
              <a:rPr lang="en-US" sz="2400" dirty="0">
                <a:solidFill>
                  <a:schemeClr val="bg1">
                    <a:lumMod val="20000"/>
                    <a:lumOff val="80000"/>
                  </a:schemeClr>
                </a:solidFill>
              </a:rPr>
              <a:t>scale logarithmic and the </a:t>
            </a:r>
            <a:r>
              <a:rPr lang="en-US" sz="2400" i="1" dirty="0">
                <a:solidFill>
                  <a:schemeClr val="bg1">
                    <a:lumMod val="20000"/>
                    <a:lumOff val="80000"/>
                  </a:schemeClr>
                </a:solidFill>
              </a:rPr>
              <a:t>y </a:t>
            </a:r>
            <a:r>
              <a:rPr lang="en-US" sz="2400" dirty="0">
                <a:solidFill>
                  <a:schemeClr val="bg1">
                    <a:lumMod val="20000"/>
                    <a:lumOff val="80000"/>
                  </a:schemeClr>
                </a:solidFill>
              </a:rPr>
              <a:t>scale rectilinear.</a:t>
            </a:r>
          </a:p>
          <a:p>
            <a:pPr eaLnBrk="1" hangingPunct="1"/>
            <a:endParaRPr lang="en-US" sz="2400" dirty="0">
              <a:solidFill>
                <a:schemeClr val="bg1">
                  <a:lumMod val="20000"/>
                  <a:lumOff val="80000"/>
                </a:schemeClr>
              </a:solidFill>
            </a:endParaRPr>
          </a:p>
          <a:p>
            <a:pPr eaLnBrk="1" hangingPunct="1"/>
            <a:r>
              <a:rPr lang="en-US" sz="2400" b="1" dirty="0">
                <a:solidFill>
                  <a:schemeClr val="bg1">
                    <a:lumMod val="20000"/>
                    <a:lumOff val="80000"/>
                  </a:schemeClr>
                </a:solidFill>
              </a:rPr>
              <a:t>3.  </a:t>
            </a:r>
            <a:r>
              <a:rPr lang="en-US" sz="2400" dirty="0">
                <a:solidFill>
                  <a:schemeClr val="bg1">
                    <a:lumMod val="20000"/>
                    <a:lumOff val="80000"/>
                  </a:schemeClr>
                </a:solidFill>
              </a:rPr>
              <a:t>Use the </a:t>
            </a:r>
            <a:r>
              <a:rPr lang="en-US" sz="2400" dirty="0" err="1">
                <a:solidFill>
                  <a:schemeClr val="bg1">
                    <a:lumMod val="20000"/>
                    <a:lumOff val="80000"/>
                  </a:schemeClr>
                </a:solidFill>
                <a:latin typeface="Courier New" panose="02070309020205020404" pitchFamily="49" charset="0"/>
              </a:rPr>
              <a:t>semilogy</a:t>
            </a:r>
            <a:r>
              <a:rPr lang="en-US" sz="2400" dirty="0">
                <a:solidFill>
                  <a:schemeClr val="bg1">
                    <a:lumMod val="20000"/>
                    <a:lumOff val="80000"/>
                  </a:schemeClr>
                </a:solidFill>
                <a:latin typeface="Courier New" panose="02070309020205020404" pitchFamily="49" charset="0"/>
              </a:rPr>
              <a:t>(</a:t>
            </a:r>
            <a:r>
              <a:rPr lang="en-US" sz="2400" dirty="0" err="1">
                <a:solidFill>
                  <a:schemeClr val="bg1">
                    <a:lumMod val="20000"/>
                    <a:lumOff val="80000"/>
                  </a:schemeClr>
                </a:solidFill>
                <a:latin typeface="Courier New" panose="02070309020205020404" pitchFamily="49" charset="0"/>
              </a:rPr>
              <a:t>x,y</a:t>
            </a:r>
            <a:r>
              <a:rPr lang="en-US" sz="2400" dirty="0">
                <a:solidFill>
                  <a:schemeClr val="bg1">
                    <a:lumMod val="20000"/>
                    <a:lumOff val="80000"/>
                  </a:schemeClr>
                </a:solidFill>
                <a:latin typeface="Courier New" panose="02070309020205020404" pitchFamily="49" charset="0"/>
              </a:rPr>
              <a:t>)</a:t>
            </a:r>
            <a:r>
              <a:rPr lang="en-US" sz="2400" dirty="0">
                <a:solidFill>
                  <a:schemeClr val="bg1">
                    <a:lumMod val="20000"/>
                    <a:lumOff val="80000"/>
                  </a:schemeClr>
                </a:solidFill>
              </a:rPr>
              <a:t> command to have the </a:t>
            </a:r>
            <a:r>
              <a:rPr lang="en-US" sz="2400" i="1" dirty="0">
                <a:solidFill>
                  <a:schemeClr val="bg1">
                    <a:lumMod val="20000"/>
                    <a:lumOff val="80000"/>
                  </a:schemeClr>
                </a:solidFill>
              </a:rPr>
              <a:t>y </a:t>
            </a:r>
            <a:r>
              <a:rPr lang="en-US" sz="2400" dirty="0">
                <a:solidFill>
                  <a:schemeClr val="bg1">
                    <a:lumMod val="20000"/>
                    <a:lumOff val="80000"/>
                  </a:schemeClr>
                </a:solidFill>
              </a:rPr>
              <a:t>scale logarithmic and the </a:t>
            </a:r>
            <a:r>
              <a:rPr lang="en-US" sz="2400" i="1" dirty="0">
                <a:solidFill>
                  <a:schemeClr val="bg1">
                    <a:lumMod val="20000"/>
                    <a:lumOff val="80000"/>
                  </a:schemeClr>
                </a:solidFill>
              </a:rPr>
              <a:t>x </a:t>
            </a:r>
            <a:r>
              <a:rPr lang="en-US" sz="2400" dirty="0">
                <a:solidFill>
                  <a:schemeClr val="bg1">
                    <a:lumMod val="20000"/>
                    <a:lumOff val="80000"/>
                  </a:schemeClr>
                </a:solidFill>
              </a:rPr>
              <a:t>scale rectilinear.</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25057357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29"/>
          <p:cNvSpPr>
            <a:spLocks noChangeArrowheads="1"/>
          </p:cNvSpPr>
          <p:nvPr/>
        </p:nvSpPr>
        <p:spPr bwMode="auto">
          <a:xfrm>
            <a:off x="533400" y="914400"/>
            <a:ext cx="3581400"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dirty="0">
                <a:solidFill>
                  <a:schemeClr val="bg1">
                    <a:lumMod val="20000"/>
                    <a:lumOff val="80000"/>
                  </a:schemeClr>
                </a:solidFill>
              </a:rPr>
              <a:t>Command</a:t>
            </a:r>
          </a:p>
          <a:p>
            <a:pPr eaLnBrk="1" hangingPunct="1"/>
            <a:endParaRPr lang="en-US" altLang="en-US" sz="2000" b="1" dirty="0">
              <a:solidFill>
                <a:schemeClr val="bg1">
                  <a:lumMod val="20000"/>
                  <a:lumOff val="80000"/>
                </a:schemeClr>
              </a:solidFill>
              <a:latin typeface="Courier New" panose="02070309020205020404" pitchFamily="49" charset="0"/>
            </a:endParaRPr>
          </a:p>
          <a:p>
            <a:pPr eaLnBrk="1" hangingPunct="1"/>
            <a:r>
              <a:rPr lang="en-US" altLang="en-US" sz="2000" dirty="0">
                <a:solidFill>
                  <a:schemeClr val="bg1">
                    <a:lumMod val="20000"/>
                    <a:lumOff val="80000"/>
                  </a:schemeClr>
                </a:solidFill>
                <a:latin typeface="Courier New" panose="02070309020205020404" pitchFamily="49" charset="0"/>
              </a:rPr>
              <a:t>bar(</a:t>
            </a:r>
            <a:r>
              <a:rPr lang="en-US" altLang="en-US" sz="2000" dirty="0" err="1">
                <a:solidFill>
                  <a:schemeClr val="bg1">
                    <a:lumMod val="20000"/>
                    <a:lumOff val="80000"/>
                  </a:schemeClr>
                </a:solidFill>
                <a:latin typeface="Courier New" panose="02070309020205020404" pitchFamily="49" charset="0"/>
              </a:rPr>
              <a:t>x,y</a:t>
            </a:r>
            <a:r>
              <a:rPr lang="en-US" altLang="en-US" sz="2000" dirty="0">
                <a:solidFill>
                  <a:schemeClr val="bg1">
                    <a:lumMod val="20000"/>
                    <a:lumOff val="80000"/>
                  </a:schemeClr>
                </a:solidFill>
                <a:latin typeface="Courier New" panose="02070309020205020404" pitchFamily="49" charset="0"/>
              </a:rPr>
              <a:t>)</a:t>
            </a:r>
          </a:p>
          <a:p>
            <a:pPr eaLnBrk="1" hangingPunct="1"/>
            <a:endParaRPr lang="en-US" altLang="en-US" sz="2000" dirty="0">
              <a:solidFill>
                <a:schemeClr val="bg1">
                  <a:lumMod val="20000"/>
                  <a:lumOff val="80000"/>
                </a:schemeClr>
              </a:solidFill>
              <a:latin typeface="Courier New" panose="02070309020205020404" pitchFamily="49" charset="0"/>
            </a:endParaRPr>
          </a:p>
          <a:p>
            <a:pPr eaLnBrk="1" hangingPunct="1"/>
            <a:r>
              <a:rPr lang="en-US" altLang="en-US" sz="2000" dirty="0" err="1">
                <a:solidFill>
                  <a:schemeClr val="bg1">
                    <a:lumMod val="20000"/>
                    <a:lumOff val="80000"/>
                  </a:schemeClr>
                </a:solidFill>
                <a:latin typeface="Courier New" panose="02070309020205020404" pitchFamily="49" charset="0"/>
              </a:rPr>
              <a:t>plotyy</a:t>
            </a:r>
            <a:r>
              <a:rPr lang="en-US" altLang="en-US" sz="2000" dirty="0">
                <a:solidFill>
                  <a:schemeClr val="bg1">
                    <a:lumMod val="20000"/>
                    <a:lumOff val="80000"/>
                  </a:schemeClr>
                </a:solidFill>
                <a:latin typeface="Courier New" panose="02070309020205020404" pitchFamily="49" charset="0"/>
              </a:rPr>
              <a:t>(x1,y1,x2,y2)</a:t>
            </a:r>
          </a:p>
          <a:p>
            <a:pPr eaLnBrk="1" hangingPunct="1"/>
            <a:endParaRPr lang="en-US" altLang="en-US" sz="2000" dirty="0">
              <a:solidFill>
                <a:schemeClr val="bg1">
                  <a:lumMod val="20000"/>
                  <a:lumOff val="80000"/>
                </a:schemeClr>
              </a:solidFill>
              <a:latin typeface="Courier New" panose="02070309020205020404" pitchFamily="49" charset="0"/>
            </a:endParaRPr>
          </a:p>
          <a:p>
            <a:pPr eaLnBrk="1" hangingPunct="1"/>
            <a:endParaRPr lang="en-US" altLang="en-US" sz="2000" dirty="0">
              <a:solidFill>
                <a:schemeClr val="bg1">
                  <a:lumMod val="20000"/>
                  <a:lumOff val="80000"/>
                </a:schemeClr>
              </a:solidFill>
              <a:latin typeface="Courier New" panose="02070309020205020404" pitchFamily="49" charset="0"/>
            </a:endParaRPr>
          </a:p>
          <a:p>
            <a:pPr eaLnBrk="1" hangingPunct="1"/>
            <a:r>
              <a:rPr lang="en-US" altLang="en-US" sz="2000" dirty="0">
                <a:solidFill>
                  <a:schemeClr val="bg1">
                    <a:lumMod val="20000"/>
                    <a:lumOff val="80000"/>
                  </a:schemeClr>
                </a:solidFill>
                <a:latin typeface="Courier New" panose="02070309020205020404" pitchFamily="49" charset="0"/>
              </a:rPr>
              <a:t>polar(</a:t>
            </a:r>
            <a:r>
              <a:rPr lang="en-US" altLang="en-US" sz="2000" dirty="0" err="1">
                <a:solidFill>
                  <a:schemeClr val="bg1">
                    <a:lumMod val="20000"/>
                    <a:lumOff val="80000"/>
                  </a:schemeClr>
                </a:solidFill>
                <a:latin typeface="Courier New" panose="02070309020205020404" pitchFamily="49" charset="0"/>
              </a:rPr>
              <a:t>theta,r,’type</a:t>
            </a:r>
            <a:r>
              <a:rPr lang="en-US" altLang="en-US" sz="2000" dirty="0">
                <a:solidFill>
                  <a:schemeClr val="bg1">
                    <a:lumMod val="20000"/>
                    <a:lumOff val="80000"/>
                  </a:schemeClr>
                </a:solidFill>
                <a:latin typeface="Courier New" panose="02070309020205020404" pitchFamily="49" charset="0"/>
              </a:rPr>
              <a:t>’)</a:t>
            </a:r>
          </a:p>
          <a:p>
            <a:pPr eaLnBrk="1" hangingPunct="1"/>
            <a:endParaRPr lang="en-US" altLang="en-US" sz="2000" dirty="0">
              <a:solidFill>
                <a:schemeClr val="bg1">
                  <a:lumMod val="20000"/>
                  <a:lumOff val="80000"/>
                </a:schemeClr>
              </a:solidFill>
              <a:latin typeface="Courier New" panose="02070309020205020404" pitchFamily="49" charset="0"/>
            </a:endParaRPr>
          </a:p>
          <a:p>
            <a:pPr eaLnBrk="1" hangingPunct="1"/>
            <a:endParaRPr lang="en-US" altLang="en-US" sz="2000" dirty="0">
              <a:solidFill>
                <a:schemeClr val="bg1">
                  <a:lumMod val="20000"/>
                  <a:lumOff val="80000"/>
                </a:schemeClr>
              </a:solidFill>
              <a:latin typeface="Courier New" panose="02070309020205020404" pitchFamily="49" charset="0"/>
            </a:endParaRPr>
          </a:p>
          <a:p>
            <a:pPr eaLnBrk="1" hangingPunct="1"/>
            <a:endParaRPr lang="en-US" altLang="en-US" sz="2000" dirty="0">
              <a:solidFill>
                <a:schemeClr val="bg1">
                  <a:lumMod val="20000"/>
                  <a:lumOff val="80000"/>
                </a:schemeClr>
              </a:solidFill>
              <a:latin typeface="Courier New" panose="02070309020205020404" pitchFamily="49" charset="0"/>
            </a:endParaRPr>
          </a:p>
          <a:p>
            <a:pPr eaLnBrk="1" hangingPunct="1"/>
            <a:endParaRPr lang="en-US" altLang="en-US" sz="2000" dirty="0">
              <a:solidFill>
                <a:schemeClr val="bg1">
                  <a:lumMod val="20000"/>
                  <a:lumOff val="80000"/>
                </a:schemeClr>
              </a:solidFill>
              <a:latin typeface="Courier New" panose="02070309020205020404" pitchFamily="49" charset="0"/>
            </a:endParaRPr>
          </a:p>
          <a:p>
            <a:pPr eaLnBrk="1" hangingPunct="1"/>
            <a:r>
              <a:rPr lang="en-US" altLang="en-US" sz="2000" dirty="0">
                <a:solidFill>
                  <a:schemeClr val="bg1">
                    <a:lumMod val="20000"/>
                    <a:lumOff val="80000"/>
                  </a:schemeClr>
                </a:solidFill>
                <a:latin typeface="Courier New" panose="02070309020205020404" pitchFamily="49" charset="0"/>
              </a:rPr>
              <a:t>stairs(</a:t>
            </a:r>
            <a:r>
              <a:rPr lang="en-US" altLang="en-US" sz="2000" dirty="0" err="1">
                <a:solidFill>
                  <a:schemeClr val="bg1">
                    <a:lumMod val="20000"/>
                    <a:lumOff val="80000"/>
                  </a:schemeClr>
                </a:solidFill>
                <a:latin typeface="Courier New" panose="02070309020205020404" pitchFamily="49" charset="0"/>
              </a:rPr>
              <a:t>x,y</a:t>
            </a:r>
            <a:r>
              <a:rPr lang="en-US" altLang="en-US" sz="2000" dirty="0">
                <a:solidFill>
                  <a:schemeClr val="bg1">
                    <a:lumMod val="20000"/>
                    <a:lumOff val="80000"/>
                  </a:schemeClr>
                </a:solidFill>
                <a:latin typeface="Courier New" panose="02070309020205020404" pitchFamily="49" charset="0"/>
              </a:rPr>
              <a:t>)</a:t>
            </a:r>
          </a:p>
          <a:p>
            <a:pPr eaLnBrk="1" hangingPunct="1"/>
            <a:endParaRPr lang="en-US" altLang="en-US" sz="2000" dirty="0">
              <a:solidFill>
                <a:schemeClr val="bg1">
                  <a:lumMod val="20000"/>
                  <a:lumOff val="80000"/>
                </a:schemeClr>
              </a:solidFill>
              <a:latin typeface="Courier New" panose="02070309020205020404" pitchFamily="49" charset="0"/>
            </a:endParaRPr>
          </a:p>
          <a:p>
            <a:pPr eaLnBrk="1" hangingPunct="1"/>
            <a:r>
              <a:rPr lang="en-US" altLang="en-US" sz="2000" dirty="0">
                <a:solidFill>
                  <a:schemeClr val="bg1">
                    <a:lumMod val="20000"/>
                    <a:lumOff val="80000"/>
                  </a:schemeClr>
                </a:solidFill>
                <a:latin typeface="Courier New" panose="02070309020205020404" pitchFamily="49" charset="0"/>
              </a:rPr>
              <a:t>stem(</a:t>
            </a:r>
            <a:r>
              <a:rPr lang="en-US" altLang="en-US" sz="2000" dirty="0" err="1">
                <a:solidFill>
                  <a:schemeClr val="bg1">
                    <a:lumMod val="20000"/>
                    <a:lumOff val="80000"/>
                  </a:schemeClr>
                </a:solidFill>
                <a:latin typeface="Courier New" panose="02070309020205020404" pitchFamily="49" charset="0"/>
              </a:rPr>
              <a:t>x,y</a:t>
            </a:r>
            <a:r>
              <a:rPr lang="en-US" altLang="en-US" sz="2000" dirty="0">
                <a:solidFill>
                  <a:schemeClr val="bg1">
                    <a:lumMod val="20000"/>
                    <a:lumOff val="80000"/>
                  </a:schemeClr>
                </a:solidFill>
                <a:latin typeface="Courier New" panose="02070309020205020404" pitchFamily="49" charset="0"/>
              </a:rPr>
              <a:t>)</a:t>
            </a:r>
          </a:p>
        </p:txBody>
      </p:sp>
      <p:sp>
        <p:nvSpPr>
          <p:cNvPr id="39939" name="Rectangle 1033"/>
          <p:cNvSpPr>
            <a:spLocks noChangeArrowheads="1"/>
          </p:cNvSpPr>
          <p:nvPr/>
        </p:nvSpPr>
        <p:spPr bwMode="auto">
          <a:xfrm>
            <a:off x="4267200" y="914400"/>
            <a:ext cx="4343400"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dirty="0">
                <a:solidFill>
                  <a:schemeClr val="bg1">
                    <a:lumMod val="20000"/>
                    <a:lumOff val="80000"/>
                  </a:schemeClr>
                </a:solidFill>
              </a:rPr>
              <a:t>Description</a:t>
            </a:r>
          </a:p>
          <a:p>
            <a:pPr eaLnBrk="1" hangingPunct="1"/>
            <a:endParaRPr lang="en-US" altLang="en-US" sz="2000" b="1" dirty="0">
              <a:solidFill>
                <a:schemeClr val="bg1">
                  <a:lumMod val="20000"/>
                  <a:lumOff val="80000"/>
                </a:schemeClr>
              </a:solidFill>
              <a:latin typeface="Courier New" panose="02070309020205020404" pitchFamily="49" charset="0"/>
            </a:endParaRPr>
          </a:p>
          <a:p>
            <a:pPr eaLnBrk="1" hangingPunct="1"/>
            <a:r>
              <a:rPr lang="en-US" altLang="en-US" sz="2000" dirty="0">
                <a:solidFill>
                  <a:schemeClr val="bg1">
                    <a:lumMod val="20000"/>
                    <a:lumOff val="80000"/>
                  </a:schemeClr>
                </a:solidFill>
              </a:rPr>
              <a:t>Creates a bar chart of </a:t>
            </a:r>
            <a:r>
              <a:rPr lang="en-US" altLang="en-US" sz="2000" dirty="0">
                <a:solidFill>
                  <a:schemeClr val="bg1">
                    <a:lumMod val="20000"/>
                    <a:lumOff val="80000"/>
                  </a:schemeClr>
                </a:solidFill>
                <a:latin typeface="Courier New" panose="02070309020205020404" pitchFamily="49" charset="0"/>
              </a:rPr>
              <a:t>y</a:t>
            </a:r>
            <a:r>
              <a:rPr lang="en-US" altLang="en-US" sz="2000" dirty="0">
                <a:solidFill>
                  <a:schemeClr val="bg1">
                    <a:lumMod val="20000"/>
                    <a:lumOff val="80000"/>
                  </a:schemeClr>
                </a:solidFill>
              </a:rPr>
              <a:t> versus </a:t>
            </a:r>
            <a:r>
              <a:rPr lang="en-US" altLang="en-US" sz="2000" dirty="0">
                <a:solidFill>
                  <a:schemeClr val="bg1">
                    <a:lumMod val="20000"/>
                    <a:lumOff val="80000"/>
                  </a:schemeClr>
                </a:solidFill>
                <a:latin typeface="Courier New" panose="02070309020205020404" pitchFamily="49" charset="0"/>
              </a:rPr>
              <a:t>x</a:t>
            </a:r>
            <a:r>
              <a:rPr lang="en-US" altLang="en-US" sz="2000" dirty="0">
                <a:solidFill>
                  <a:schemeClr val="bg1">
                    <a:lumMod val="20000"/>
                    <a:lumOff val="80000"/>
                  </a:schemeClr>
                </a:solidFill>
              </a:rPr>
              <a:t>.</a:t>
            </a:r>
          </a:p>
          <a:p>
            <a:pPr eaLnBrk="1" hangingPunct="1"/>
            <a:endParaRPr lang="en-US" altLang="en-US" sz="2000" dirty="0">
              <a:solidFill>
                <a:schemeClr val="bg1">
                  <a:lumMod val="20000"/>
                  <a:lumOff val="80000"/>
                </a:schemeClr>
              </a:solidFill>
            </a:endParaRPr>
          </a:p>
          <a:p>
            <a:pPr eaLnBrk="1" hangingPunct="1"/>
            <a:r>
              <a:rPr lang="en-US" altLang="en-US" sz="2000" dirty="0">
                <a:solidFill>
                  <a:schemeClr val="bg1">
                    <a:lumMod val="20000"/>
                    <a:lumOff val="80000"/>
                  </a:schemeClr>
                </a:solidFill>
              </a:rPr>
              <a:t>Produces a plot with two </a:t>
            </a:r>
            <a:r>
              <a:rPr lang="en-US" altLang="en-US" sz="2000" i="1" dirty="0">
                <a:solidFill>
                  <a:schemeClr val="bg1">
                    <a:lumMod val="20000"/>
                    <a:lumOff val="80000"/>
                  </a:schemeClr>
                </a:solidFill>
              </a:rPr>
              <a:t>y</a:t>
            </a:r>
            <a:r>
              <a:rPr lang="en-US" altLang="en-US" sz="2000" dirty="0">
                <a:solidFill>
                  <a:schemeClr val="bg1">
                    <a:lumMod val="20000"/>
                    <a:lumOff val="80000"/>
                  </a:schemeClr>
                </a:solidFill>
              </a:rPr>
              <a:t>-axes, </a:t>
            </a:r>
            <a:r>
              <a:rPr lang="en-US" altLang="en-US" sz="2000" dirty="0">
                <a:solidFill>
                  <a:schemeClr val="bg1">
                    <a:lumMod val="20000"/>
                    <a:lumOff val="80000"/>
                  </a:schemeClr>
                </a:solidFill>
                <a:latin typeface="Courier New" panose="02070309020205020404" pitchFamily="49" charset="0"/>
              </a:rPr>
              <a:t>y1</a:t>
            </a:r>
            <a:r>
              <a:rPr lang="en-US" altLang="en-US" sz="2000" dirty="0">
                <a:solidFill>
                  <a:schemeClr val="bg1">
                    <a:lumMod val="20000"/>
                    <a:lumOff val="80000"/>
                  </a:schemeClr>
                </a:solidFill>
              </a:rPr>
              <a:t> on the left and </a:t>
            </a:r>
            <a:r>
              <a:rPr lang="en-US" altLang="en-US" sz="2000" dirty="0">
                <a:solidFill>
                  <a:schemeClr val="bg1">
                    <a:lumMod val="20000"/>
                    <a:lumOff val="80000"/>
                  </a:schemeClr>
                </a:solidFill>
                <a:latin typeface="Courier New" panose="02070309020205020404" pitchFamily="49" charset="0"/>
              </a:rPr>
              <a:t>y2</a:t>
            </a:r>
            <a:r>
              <a:rPr lang="en-US" altLang="en-US" sz="2000" dirty="0">
                <a:solidFill>
                  <a:schemeClr val="bg1">
                    <a:lumMod val="20000"/>
                    <a:lumOff val="80000"/>
                  </a:schemeClr>
                </a:solidFill>
              </a:rPr>
              <a:t> on the right.</a:t>
            </a:r>
          </a:p>
          <a:p>
            <a:pPr eaLnBrk="1" hangingPunct="1"/>
            <a:endParaRPr lang="en-US" altLang="en-US" sz="2000" dirty="0">
              <a:solidFill>
                <a:schemeClr val="bg1">
                  <a:lumMod val="20000"/>
                  <a:lumOff val="80000"/>
                </a:schemeClr>
              </a:solidFill>
            </a:endParaRPr>
          </a:p>
          <a:p>
            <a:pPr eaLnBrk="1" hangingPunct="1"/>
            <a:r>
              <a:rPr lang="en-US" altLang="en-US" sz="2000" dirty="0">
                <a:solidFill>
                  <a:schemeClr val="bg1">
                    <a:lumMod val="20000"/>
                    <a:lumOff val="80000"/>
                  </a:schemeClr>
                </a:solidFill>
              </a:rPr>
              <a:t>Produces a polar plot from the polar coordinates </a:t>
            </a:r>
            <a:r>
              <a:rPr lang="en-US" altLang="en-US" sz="2000" dirty="0">
                <a:solidFill>
                  <a:schemeClr val="bg1">
                    <a:lumMod val="20000"/>
                    <a:lumOff val="80000"/>
                  </a:schemeClr>
                </a:solidFill>
                <a:latin typeface="Courier New" panose="02070309020205020404" pitchFamily="49" charset="0"/>
              </a:rPr>
              <a:t>theta</a:t>
            </a:r>
            <a:r>
              <a:rPr lang="en-US" altLang="en-US" sz="2000" dirty="0">
                <a:solidFill>
                  <a:schemeClr val="bg1">
                    <a:lumMod val="20000"/>
                    <a:lumOff val="80000"/>
                  </a:schemeClr>
                </a:solidFill>
              </a:rPr>
              <a:t> and </a:t>
            </a:r>
            <a:r>
              <a:rPr lang="en-US" altLang="en-US" sz="2000" dirty="0">
                <a:solidFill>
                  <a:schemeClr val="bg1">
                    <a:lumMod val="20000"/>
                    <a:lumOff val="80000"/>
                  </a:schemeClr>
                </a:solidFill>
                <a:latin typeface="Courier New" panose="02070309020205020404" pitchFamily="49" charset="0"/>
              </a:rPr>
              <a:t>r</a:t>
            </a:r>
            <a:r>
              <a:rPr lang="en-US" altLang="en-US" sz="2000" dirty="0">
                <a:solidFill>
                  <a:schemeClr val="bg1">
                    <a:lumMod val="20000"/>
                    <a:lumOff val="80000"/>
                  </a:schemeClr>
                </a:solidFill>
              </a:rPr>
              <a:t>, using the line type, data marker, and colors specified in the string </a:t>
            </a:r>
            <a:r>
              <a:rPr lang="en-US" altLang="en-US" sz="2000" dirty="0">
                <a:solidFill>
                  <a:schemeClr val="bg1">
                    <a:lumMod val="20000"/>
                    <a:lumOff val="80000"/>
                  </a:schemeClr>
                </a:solidFill>
                <a:latin typeface="Courier New" panose="02070309020205020404" pitchFamily="49" charset="0"/>
              </a:rPr>
              <a:t>type</a:t>
            </a:r>
            <a:r>
              <a:rPr lang="en-US" altLang="en-US" sz="2000" dirty="0">
                <a:solidFill>
                  <a:schemeClr val="bg1">
                    <a:lumMod val="20000"/>
                    <a:lumOff val="80000"/>
                  </a:schemeClr>
                </a:solidFill>
              </a:rPr>
              <a:t>.</a:t>
            </a:r>
          </a:p>
          <a:p>
            <a:pPr eaLnBrk="1" hangingPunct="1"/>
            <a:endParaRPr lang="en-US" altLang="en-US" sz="2000" dirty="0">
              <a:solidFill>
                <a:schemeClr val="bg1">
                  <a:lumMod val="20000"/>
                  <a:lumOff val="80000"/>
                </a:schemeClr>
              </a:solidFill>
            </a:endParaRPr>
          </a:p>
          <a:p>
            <a:pPr eaLnBrk="1" hangingPunct="1"/>
            <a:r>
              <a:rPr lang="en-US" altLang="en-US" sz="2000" dirty="0">
                <a:solidFill>
                  <a:schemeClr val="bg1">
                    <a:lumMod val="20000"/>
                    <a:lumOff val="80000"/>
                  </a:schemeClr>
                </a:solidFill>
              </a:rPr>
              <a:t>Produces a stairs plot of </a:t>
            </a:r>
            <a:r>
              <a:rPr lang="en-US" altLang="en-US" sz="2000" dirty="0">
                <a:solidFill>
                  <a:schemeClr val="bg1">
                    <a:lumMod val="20000"/>
                    <a:lumOff val="80000"/>
                  </a:schemeClr>
                </a:solidFill>
                <a:latin typeface="Courier New" panose="02070309020205020404" pitchFamily="49" charset="0"/>
              </a:rPr>
              <a:t>y</a:t>
            </a:r>
            <a:r>
              <a:rPr lang="en-US" altLang="en-US" sz="2000" dirty="0">
                <a:solidFill>
                  <a:schemeClr val="bg1">
                    <a:lumMod val="20000"/>
                    <a:lumOff val="80000"/>
                  </a:schemeClr>
                </a:solidFill>
              </a:rPr>
              <a:t> versus </a:t>
            </a:r>
            <a:r>
              <a:rPr lang="en-US" altLang="en-US" sz="2000" dirty="0">
                <a:solidFill>
                  <a:schemeClr val="bg1">
                    <a:lumMod val="20000"/>
                    <a:lumOff val="80000"/>
                  </a:schemeClr>
                </a:solidFill>
                <a:latin typeface="Courier New" panose="02070309020205020404" pitchFamily="49" charset="0"/>
              </a:rPr>
              <a:t>x</a:t>
            </a:r>
            <a:r>
              <a:rPr lang="en-US" altLang="en-US" sz="2000" dirty="0">
                <a:solidFill>
                  <a:schemeClr val="bg1">
                    <a:lumMod val="20000"/>
                    <a:lumOff val="80000"/>
                  </a:schemeClr>
                </a:solidFill>
              </a:rPr>
              <a:t>.</a:t>
            </a:r>
          </a:p>
          <a:p>
            <a:pPr eaLnBrk="1" hangingPunct="1"/>
            <a:endParaRPr lang="en-US" altLang="en-US" sz="2000" dirty="0">
              <a:solidFill>
                <a:schemeClr val="bg1">
                  <a:lumMod val="20000"/>
                  <a:lumOff val="80000"/>
                </a:schemeClr>
              </a:solidFill>
            </a:endParaRPr>
          </a:p>
          <a:p>
            <a:pPr eaLnBrk="1" hangingPunct="1"/>
            <a:r>
              <a:rPr lang="en-US" altLang="en-US" sz="2000" dirty="0">
                <a:solidFill>
                  <a:schemeClr val="bg1">
                    <a:lumMod val="20000"/>
                    <a:lumOff val="80000"/>
                  </a:schemeClr>
                </a:solidFill>
              </a:rPr>
              <a:t>Produces a stem plot of </a:t>
            </a:r>
            <a:r>
              <a:rPr lang="en-US" altLang="en-US" sz="2000" dirty="0">
                <a:solidFill>
                  <a:schemeClr val="bg1">
                    <a:lumMod val="20000"/>
                    <a:lumOff val="80000"/>
                  </a:schemeClr>
                </a:solidFill>
                <a:latin typeface="Courier New" panose="02070309020205020404" pitchFamily="49" charset="0"/>
              </a:rPr>
              <a:t>y</a:t>
            </a:r>
            <a:r>
              <a:rPr lang="en-US" altLang="en-US" sz="2000" dirty="0">
                <a:solidFill>
                  <a:schemeClr val="bg1">
                    <a:lumMod val="20000"/>
                    <a:lumOff val="80000"/>
                  </a:schemeClr>
                </a:solidFill>
              </a:rPr>
              <a:t> versus </a:t>
            </a:r>
            <a:r>
              <a:rPr lang="en-US" altLang="en-US" sz="2000" dirty="0">
                <a:solidFill>
                  <a:schemeClr val="bg1">
                    <a:lumMod val="20000"/>
                    <a:lumOff val="80000"/>
                  </a:schemeClr>
                </a:solidFill>
                <a:latin typeface="Courier New" panose="02070309020205020404" pitchFamily="49" charset="0"/>
              </a:rPr>
              <a:t>x</a:t>
            </a:r>
            <a:r>
              <a:rPr lang="en-US" altLang="en-US" sz="2000" dirty="0">
                <a:solidFill>
                  <a:schemeClr val="bg1">
                    <a:lumMod val="20000"/>
                    <a:lumOff val="80000"/>
                  </a:schemeClr>
                </a:solidFill>
              </a:rPr>
              <a:t>.</a:t>
            </a:r>
          </a:p>
        </p:txBody>
      </p:sp>
      <p:sp>
        <p:nvSpPr>
          <p:cNvPr id="39940" name="Text Box 1038"/>
          <p:cNvSpPr txBox="1">
            <a:spLocks noChangeArrowheads="1"/>
          </p:cNvSpPr>
          <p:nvPr/>
        </p:nvSpPr>
        <p:spPr bwMode="auto">
          <a:xfrm>
            <a:off x="0" y="74613"/>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dirty="0">
                <a:solidFill>
                  <a:schemeClr val="bg1">
                    <a:lumMod val="20000"/>
                    <a:lumOff val="80000"/>
                  </a:schemeClr>
                </a:solidFill>
              </a:rPr>
              <a:t>Specialized plot commands.  </a:t>
            </a:r>
            <a:endParaRPr lang="en-US" sz="2400" dirty="0">
              <a:solidFill>
                <a:schemeClr val="bg1">
                  <a:lumMod val="20000"/>
                  <a:lumOff val="80000"/>
                </a:schemeClr>
              </a:solidFill>
            </a:endParaRP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8995264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z="3800" dirty="0">
                <a:solidFill>
                  <a:srgbClr val="0070C0"/>
                </a:solidFill>
              </a:rPr>
              <a:t>Plot the function e</a:t>
            </a:r>
            <a:r>
              <a:rPr lang="en-US" sz="3800" baseline="30000" dirty="0">
                <a:solidFill>
                  <a:srgbClr val="0070C0"/>
                </a:solidFill>
              </a:rPr>
              <a:t>-x/3</a:t>
            </a:r>
            <a:r>
              <a:rPr lang="en-US" sz="3800" dirty="0">
                <a:solidFill>
                  <a:srgbClr val="0070C0"/>
                </a:solidFill>
              </a:rPr>
              <a:t>sin(x) between 0</a:t>
            </a:r>
            <a:r>
              <a:rPr lang="en-US" sz="3800" dirty="0">
                <a:solidFill>
                  <a:srgbClr val="0070C0"/>
                </a:solidFill>
                <a:latin typeface="Times New Roman" pitchFamily="18" charset="0"/>
              </a:rPr>
              <a:t>≤</a:t>
            </a:r>
            <a:r>
              <a:rPr lang="en-US" sz="3800" dirty="0">
                <a:solidFill>
                  <a:srgbClr val="0070C0"/>
                </a:solidFill>
              </a:rPr>
              <a:t>x</a:t>
            </a:r>
            <a:r>
              <a:rPr lang="en-US" sz="3800" dirty="0">
                <a:solidFill>
                  <a:srgbClr val="0070C0"/>
                </a:solidFill>
                <a:latin typeface="Times New Roman" pitchFamily="18" charset="0"/>
              </a:rPr>
              <a:t>≤4</a:t>
            </a:r>
            <a:r>
              <a:rPr lang="el-GR" sz="3800" dirty="0">
                <a:solidFill>
                  <a:srgbClr val="0070C0"/>
                </a:solidFill>
                <a:latin typeface="Times New Roman" pitchFamily="18" charset="0"/>
                <a:cs typeface="Times New Roman" pitchFamily="18" charset="0"/>
              </a:rPr>
              <a:t>π</a:t>
            </a:r>
            <a:r>
              <a:rPr lang="en-US" sz="3800" dirty="0">
                <a:solidFill>
                  <a:srgbClr val="0070C0"/>
                </a:solidFill>
              </a:rPr>
              <a:t> </a:t>
            </a:r>
          </a:p>
        </p:txBody>
      </p:sp>
      <p:sp>
        <p:nvSpPr>
          <p:cNvPr id="20483" name="Rectangle 3"/>
          <p:cNvSpPr>
            <a:spLocks noGrp="1" noChangeArrowheads="1"/>
          </p:cNvSpPr>
          <p:nvPr>
            <p:ph idx="1"/>
          </p:nvPr>
        </p:nvSpPr>
        <p:spPr/>
        <p:txBody>
          <a:bodyPr/>
          <a:lstStyle/>
          <a:p>
            <a:r>
              <a:rPr lang="en-US"/>
              <a:t>Multiply the arrays y and y1 </a:t>
            </a:r>
            <a:r>
              <a:rPr lang="en-US">
                <a:solidFill>
                  <a:srgbClr val="FF3300"/>
                </a:solidFill>
              </a:rPr>
              <a:t>correctly</a:t>
            </a:r>
          </a:p>
          <a:p>
            <a:endParaRPr lang="en-US">
              <a:solidFill>
                <a:srgbClr val="FF3300"/>
              </a:solidFill>
            </a:endParaRPr>
          </a:p>
          <a:p>
            <a:r>
              <a:rPr lang="en-US">
                <a:cs typeface="Times New Roman" pitchFamily="18" charset="0"/>
              </a:rPr>
              <a:t>Plot the y2-array</a:t>
            </a:r>
          </a:p>
          <a:p>
            <a:pPr>
              <a:buFont typeface="Wingdings" pitchFamily="2" charset="2"/>
              <a:buNone/>
            </a:pPr>
            <a:endParaRPr lang="en-US"/>
          </a:p>
        </p:txBody>
      </p:sp>
      <p:sp>
        <p:nvSpPr>
          <p:cNvPr id="20484" name="Rectangle 4"/>
          <p:cNvSpPr>
            <a:spLocks noChangeArrowheads="1"/>
          </p:cNvSpPr>
          <p:nvPr/>
        </p:nvSpPr>
        <p:spPr bwMode="auto">
          <a:xfrm>
            <a:off x="1295400" y="2264570"/>
            <a:ext cx="3352800" cy="533400"/>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r>
              <a:rPr lang="en-US" smtClean="0">
                <a:solidFill>
                  <a:srgbClr val="000000"/>
                </a:solidFill>
                <a:latin typeface="Tahoma" pitchFamily="34" charset="0"/>
              </a:rPr>
              <a:t>&gt;&gt;y2=y.*y1;</a:t>
            </a:r>
          </a:p>
        </p:txBody>
      </p:sp>
      <p:sp>
        <p:nvSpPr>
          <p:cNvPr id="20485" name="Rectangle 5"/>
          <p:cNvSpPr>
            <a:spLocks noChangeArrowheads="1"/>
          </p:cNvSpPr>
          <p:nvPr/>
        </p:nvSpPr>
        <p:spPr bwMode="auto">
          <a:xfrm>
            <a:off x="1295400" y="3429000"/>
            <a:ext cx="3352800" cy="533400"/>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r>
              <a:rPr lang="en-US" smtClean="0">
                <a:solidFill>
                  <a:srgbClr val="000000"/>
                </a:solidFill>
                <a:latin typeface="Tahoma" pitchFamily="34" charset="0"/>
              </a:rPr>
              <a:t>&gt;&gt;plot(y2)</a:t>
            </a:r>
          </a:p>
        </p:txBody>
      </p:sp>
      <p:pic>
        <p:nvPicPr>
          <p:cNvPr id="2048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276600"/>
            <a:ext cx="44196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66829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0486"/>
                                        </p:tgtEl>
                                        <p:attrNameLst>
                                          <p:attrName>style.visibility</p:attrName>
                                        </p:attrNameLst>
                                      </p:cBhvr>
                                      <p:to>
                                        <p:strVal val="visible"/>
                                      </p:to>
                                    </p:set>
                                    <p:animEffect transition="in" filter="blinds(horizontal)">
                                      <p:cBhvr>
                                        <p:cTn id="7" dur="500"/>
                                        <p:tgtEl>
                                          <p:spTgt spid="20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226" y="452718"/>
            <a:ext cx="8379174" cy="1400530"/>
          </a:xfrm>
        </p:spPr>
        <p:txBody>
          <a:bodyPr>
            <a:normAutofit/>
          </a:bodyPr>
          <a:lstStyle/>
          <a:p>
            <a:pPr eaLnBrk="1" hangingPunct="1">
              <a:defRPr/>
            </a:pPr>
            <a:r>
              <a:rPr lang="en-US" sz="2800" dirty="0" smtClean="0">
                <a:solidFill>
                  <a:schemeClr val="bg1">
                    <a:lumMod val="20000"/>
                    <a:lumOff val="80000"/>
                  </a:schemeClr>
                </a:solidFill>
              </a:rPr>
              <a:t>Exponential and Power Functions Plotted on Log </a:t>
            </a:r>
            <a:r>
              <a:rPr lang="en-US" sz="2800" dirty="0" smtClean="0">
                <a:solidFill>
                  <a:schemeClr val="bg1">
                    <a:lumMod val="20000"/>
                    <a:lumOff val="80000"/>
                  </a:schemeClr>
                </a:solidFill>
              </a:rPr>
              <a:t>Scales</a:t>
            </a:r>
            <a:endParaRPr lang="en-US" sz="2800" dirty="0">
              <a:solidFill>
                <a:schemeClr val="bg1">
                  <a:lumMod val="20000"/>
                  <a:lumOff val="80000"/>
                </a:schemeClr>
              </a:solidFill>
            </a:endParaRPr>
          </a:p>
        </p:txBody>
      </p:sp>
      <p:pic>
        <p:nvPicPr>
          <p:cNvPr id="40965" name="Picture 4" descr="M3FIG5P2D6.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519238"/>
            <a:ext cx="6781800" cy="430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3253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6" descr="npo00002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425" y="914400"/>
            <a:ext cx="514667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1987" name="Text Box 4"/>
          <p:cNvSpPr txBox="1">
            <a:spLocks noChangeArrowheads="1"/>
          </p:cNvSpPr>
          <p:nvPr/>
        </p:nvSpPr>
        <p:spPr bwMode="auto">
          <a:xfrm>
            <a:off x="0" y="74613"/>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dirty="0"/>
              <a:t>A polar plot showing an orbit having an eccentricity of 0.5</a:t>
            </a:r>
            <a:r>
              <a:rPr lang="en-US" sz="2400" b="1" dirty="0" smtClean="0"/>
              <a:t>.</a:t>
            </a:r>
            <a:endParaRPr lang="en-US" sz="2400" dirty="0"/>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5882252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2800" b="1" dirty="0" smtClean="0">
                <a:solidFill>
                  <a:schemeClr val="bg1">
                    <a:lumMod val="20000"/>
                    <a:lumOff val="80000"/>
                  </a:schemeClr>
                </a:solidFill>
                <a:latin typeface="+mn-lt"/>
              </a:rPr>
              <a:t>Error </a:t>
            </a:r>
            <a:r>
              <a:rPr lang="en-US" sz="2800" b="1" dirty="0" smtClean="0">
                <a:solidFill>
                  <a:schemeClr val="bg1">
                    <a:lumMod val="20000"/>
                    <a:lumOff val="80000"/>
                  </a:schemeClr>
                </a:solidFill>
                <a:latin typeface="+mn-lt"/>
              </a:rPr>
              <a:t>Plots</a:t>
            </a:r>
            <a:endParaRPr lang="en-US" sz="2800" b="1" dirty="0">
              <a:solidFill>
                <a:schemeClr val="bg1">
                  <a:lumMod val="20000"/>
                  <a:lumOff val="80000"/>
                </a:schemeClr>
              </a:solidFill>
              <a:latin typeface="+mn-lt"/>
            </a:endParaRPr>
          </a:p>
        </p:txBody>
      </p:sp>
      <p:pic>
        <p:nvPicPr>
          <p:cNvPr id="43012" name="Picture 4" descr="M3FIG5P2D8.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219200"/>
            <a:ext cx="7405688" cy="470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TextBox 5"/>
          <p:cNvSpPr txBox="1">
            <a:spLocks noChangeArrowheads="1"/>
          </p:cNvSpPr>
          <p:nvPr/>
        </p:nvSpPr>
        <p:spPr bwMode="auto">
          <a:xfrm>
            <a:off x="5257800" y="6172200"/>
            <a:ext cx="3076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000"/>
              <a:t>The code is on page 238.</a:t>
            </a:r>
          </a:p>
        </p:txBody>
      </p:sp>
    </p:spTree>
    <p:extLst>
      <p:ext uri="{BB962C8B-B14F-4D97-AF65-F5344CB8AC3E}">
        <p14:creationId xmlns:p14="http://schemas.microsoft.com/office/powerpoint/2010/main" val="412537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ChangeArrowheads="1"/>
          </p:cNvSpPr>
          <p:nvPr/>
        </p:nvSpPr>
        <p:spPr bwMode="auto">
          <a:xfrm>
            <a:off x="812800" y="568325"/>
            <a:ext cx="83312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dirty="0">
                <a:solidFill>
                  <a:schemeClr val="bg1">
                    <a:lumMod val="20000"/>
                    <a:lumOff val="80000"/>
                  </a:schemeClr>
                </a:solidFill>
              </a:rPr>
              <a:t>Interactive Plotting in MATLAB</a:t>
            </a:r>
          </a:p>
          <a:p>
            <a:pPr eaLnBrk="1" hangingPunct="1"/>
            <a:endParaRPr lang="en-US" sz="2400" dirty="0">
              <a:solidFill>
                <a:schemeClr val="bg1">
                  <a:lumMod val="20000"/>
                  <a:lumOff val="80000"/>
                </a:schemeClr>
              </a:solidFill>
            </a:endParaRPr>
          </a:p>
          <a:p>
            <a:pPr eaLnBrk="1" hangingPunct="1"/>
            <a:r>
              <a:rPr lang="en-US" sz="2400" dirty="0">
                <a:solidFill>
                  <a:schemeClr val="bg1">
                    <a:lumMod val="20000"/>
                    <a:lumOff val="80000"/>
                  </a:schemeClr>
                </a:solidFill>
              </a:rPr>
              <a:t>This interface can be advantageous in situations where:</a:t>
            </a:r>
          </a:p>
          <a:p>
            <a:pPr eaLnBrk="1" hangingPunct="1"/>
            <a:endParaRPr lang="en-US" sz="2400" b="1" dirty="0">
              <a:solidFill>
                <a:schemeClr val="bg1">
                  <a:lumMod val="20000"/>
                  <a:lumOff val="80000"/>
                </a:schemeClr>
              </a:solidFill>
              <a:latin typeface="Symbol" panose="05050102010706020507" pitchFamily="18" charset="2"/>
            </a:endParaRPr>
          </a:p>
          <a:p>
            <a:pPr eaLnBrk="1" hangingPunct="1"/>
            <a:r>
              <a:rPr lang="en-US" sz="2400" b="1" dirty="0">
                <a:solidFill>
                  <a:schemeClr val="bg1">
                    <a:lumMod val="20000"/>
                    <a:lumOff val="80000"/>
                  </a:schemeClr>
                </a:solidFill>
                <a:latin typeface="Symbol" panose="05050102010706020507" pitchFamily="18" charset="2"/>
              </a:rPr>
              <a:t>·</a:t>
            </a:r>
            <a:r>
              <a:rPr lang="en-US" sz="2400" dirty="0">
                <a:solidFill>
                  <a:schemeClr val="bg1">
                    <a:lumMod val="20000"/>
                    <a:lumOff val="80000"/>
                  </a:schemeClr>
                </a:solidFill>
                <a:latin typeface="Symbol" panose="05050102010706020507" pitchFamily="18" charset="2"/>
              </a:rPr>
              <a:t>   </a:t>
            </a:r>
            <a:r>
              <a:rPr lang="en-US" sz="2400" dirty="0">
                <a:solidFill>
                  <a:schemeClr val="bg1">
                    <a:lumMod val="20000"/>
                    <a:lumOff val="80000"/>
                  </a:schemeClr>
                </a:solidFill>
              </a:rPr>
              <a:t>You need to create a large number of different types of plots,</a:t>
            </a:r>
          </a:p>
          <a:p>
            <a:pPr eaLnBrk="1" hangingPunct="1"/>
            <a:r>
              <a:rPr lang="en-US" sz="2400" b="1" dirty="0">
                <a:solidFill>
                  <a:schemeClr val="bg1">
                    <a:lumMod val="20000"/>
                    <a:lumOff val="80000"/>
                  </a:schemeClr>
                </a:solidFill>
                <a:latin typeface="Symbol" panose="05050102010706020507" pitchFamily="18" charset="2"/>
              </a:rPr>
              <a:t>·</a:t>
            </a:r>
            <a:r>
              <a:rPr lang="en-US" sz="2400" dirty="0">
                <a:solidFill>
                  <a:schemeClr val="bg1">
                    <a:lumMod val="20000"/>
                    <a:lumOff val="80000"/>
                  </a:schemeClr>
                </a:solidFill>
                <a:latin typeface="Symbol" panose="05050102010706020507" pitchFamily="18" charset="2"/>
              </a:rPr>
              <a:t>   </a:t>
            </a:r>
            <a:r>
              <a:rPr lang="en-US" sz="2400" dirty="0">
                <a:solidFill>
                  <a:schemeClr val="bg1">
                    <a:lumMod val="20000"/>
                    <a:lumOff val="80000"/>
                  </a:schemeClr>
                </a:solidFill>
              </a:rPr>
              <a:t>You must construct plots involving many data sets,</a:t>
            </a:r>
          </a:p>
          <a:p>
            <a:pPr eaLnBrk="1" hangingPunct="1"/>
            <a:r>
              <a:rPr lang="en-US" sz="2400" b="1" dirty="0">
                <a:solidFill>
                  <a:schemeClr val="bg1">
                    <a:lumMod val="20000"/>
                    <a:lumOff val="80000"/>
                  </a:schemeClr>
                </a:solidFill>
                <a:latin typeface="Symbol" panose="05050102010706020507" pitchFamily="18" charset="2"/>
              </a:rPr>
              <a:t>·</a:t>
            </a:r>
            <a:r>
              <a:rPr lang="en-US" sz="2400" dirty="0">
                <a:solidFill>
                  <a:schemeClr val="bg1">
                    <a:lumMod val="20000"/>
                    <a:lumOff val="80000"/>
                  </a:schemeClr>
                </a:solidFill>
                <a:latin typeface="Symbol" panose="05050102010706020507" pitchFamily="18" charset="2"/>
              </a:rPr>
              <a:t>   </a:t>
            </a:r>
            <a:r>
              <a:rPr lang="en-US" sz="2400" dirty="0">
                <a:solidFill>
                  <a:schemeClr val="bg1">
                    <a:lumMod val="20000"/>
                    <a:lumOff val="80000"/>
                  </a:schemeClr>
                </a:solidFill>
              </a:rPr>
              <a:t>You want to add annotations such as rectangles and ellipses, or</a:t>
            </a:r>
          </a:p>
          <a:p>
            <a:pPr eaLnBrk="1" hangingPunct="1"/>
            <a:r>
              <a:rPr lang="en-US" sz="2400" b="1" dirty="0">
                <a:solidFill>
                  <a:schemeClr val="bg1">
                    <a:lumMod val="20000"/>
                    <a:lumOff val="80000"/>
                  </a:schemeClr>
                </a:solidFill>
                <a:latin typeface="Symbol" panose="05050102010706020507" pitchFamily="18" charset="2"/>
              </a:rPr>
              <a:t>·</a:t>
            </a:r>
            <a:r>
              <a:rPr lang="en-US" sz="2400" dirty="0">
                <a:solidFill>
                  <a:schemeClr val="bg1">
                    <a:lumMod val="20000"/>
                    <a:lumOff val="80000"/>
                  </a:schemeClr>
                </a:solidFill>
                <a:latin typeface="Symbol" panose="05050102010706020507" pitchFamily="18" charset="2"/>
              </a:rPr>
              <a:t>   </a:t>
            </a:r>
            <a:r>
              <a:rPr lang="en-US" sz="2400" dirty="0">
                <a:solidFill>
                  <a:schemeClr val="bg1">
                    <a:lumMod val="20000"/>
                    <a:lumOff val="80000"/>
                  </a:schemeClr>
                </a:solidFill>
              </a:rPr>
              <a:t>You want to change plot characteristics such as tick spacing, fonts, bolding, italics, and colors.</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7851436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ChangeArrowheads="1"/>
          </p:cNvSpPr>
          <p:nvPr/>
        </p:nvSpPr>
        <p:spPr bwMode="auto">
          <a:xfrm>
            <a:off x="812800" y="568325"/>
            <a:ext cx="83312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2100" indent="-2921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dirty="0">
                <a:solidFill>
                  <a:schemeClr val="bg1">
                    <a:lumMod val="20000"/>
                    <a:lumOff val="80000"/>
                  </a:schemeClr>
                </a:solidFill>
              </a:rPr>
              <a:t>The interactive plotting environment in MATLAB is a set of tools for:</a:t>
            </a:r>
          </a:p>
          <a:p>
            <a:pPr eaLnBrk="1" hangingPunct="1"/>
            <a:endParaRPr lang="en-US" sz="2400" dirty="0">
              <a:solidFill>
                <a:schemeClr val="bg1">
                  <a:lumMod val="20000"/>
                  <a:lumOff val="80000"/>
                </a:schemeClr>
              </a:solidFill>
              <a:latin typeface="Symbol" panose="05050102010706020507" pitchFamily="18" charset="2"/>
            </a:endParaRPr>
          </a:p>
          <a:p>
            <a:pPr eaLnBrk="1" hangingPunct="1"/>
            <a:r>
              <a:rPr lang="en-US" sz="2400" b="1" dirty="0">
                <a:solidFill>
                  <a:schemeClr val="bg1">
                    <a:lumMod val="20000"/>
                    <a:lumOff val="80000"/>
                  </a:schemeClr>
                </a:solidFill>
                <a:latin typeface="Symbol" panose="05050102010706020507" pitchFamily="18" charset="2"/>
              </a:rPr>
              <a:t>·  </a:t>
            </a:r>
            <a:r>
              <a:rPr lang="en-US" sz="2400" dirty="0">
                <a:solidFill>
                  <a:schemeClr val="bg1">
                    <a:lumMod val="20000"/>
                    <a:lumOff val="80000"/>
                  </a:schemeClr>
                </a:solidFill>
                <a:latin typeface="Symbol" panose="05050102010706020507" pitchFamily="18" charset="2"/>
              </a:rPr>
              <a:t> </a:t>
            </a:r>
            <a:r>
              <a:rPr lang="en-US" sz="2400" dirty="0">
                <a:solidFill>
                  <a:schemeClr val="bg1">
                    <a:lumMod val="20000"/>
                    <a:lumOff val="80000"/>
                  </a:schemeClr>
                </a:solidFill>
              </a:rPr>
              <a:t>Creating different types of graphs,</a:t>
            </a:r>
          </a:p>
          <a:p>
            <a:pPr eaLnBrk="1" hangingPunct="1"/>
            <a:r>
              <a:rPr lang="en-US" sz="2400" b="1" dirty="0">
                <a:solidFill>
                  <a:schemeClr val="bg1">
                    <a:lumMod val="20000"/>
                    <a:lumOff val="80000"/>
                  </a:schemeClr>
                </a:solidFill>
                <a:latin typeface="Symbol" panose="05050102010706020507" pitchFamily="18" charset="2"/>
              </a:rPr>
              <a:t>·</a:t>
            </a:r>
            <a:r>
              <a:rPr lang="en-US" sz="2400" dirty="0">
                <a:solidFill>
                  <a:schemeClr val="bg1">
                    <a:lumMod val="20000"/>
                    <a:lumOff val="80000"/>
                  </a:schemeClr>
                </a:solidFill>
                <a:latin typeface="Symbol" panose="05050102010706020507" pitchFamily="18" charset="2"/>
              </a:rPr>
              <a:t>   </a:t>
            </a:r>
            <a:r>
              <a:rPr lang="en-US" sz="2400" dirty="0">
                <a:solidFill>
                  <a:schemeClr val="bg1">
                    <a:lumMod val="20000"/>
                    <a:lumOff val="80000"/>
                  </a:schemeClr>
                </a:solidFill>
              </a:rPr>
              <a:t>Selecting variables to plot directly from the Workspace Browser,</a:t>
            </a:r>
          </a:p>
          <a:p>
            <a:pPr eaLnBrk="1" hangingPunct="1"/>
            <a:r>
              <a:rPr lang="en-US" sz="2400" b="1" dirty="0">
                <a:solidFill>
                  <a:schemeClr val="bg1">
                    <a:lumMod val="20000"/>
                    <a:lumOff val="80000"/>
                  </a:schemeClr>
                </a:solidFill>
                <a:latin typeface="Symbol" panose="05050102010706020507" pitchFamily="18" charset="2"/>
              </a:rPr>
              <a:t>·</a:t>
            </a:r>
            <a:r>
              <a:rPr lang="en-US" sz="2400" dirty="0">
                <a:solidFill>
                  <a:schemeClr val="bg1">
                    <a:lumMod val="20000"/>
                    <a:lumOff val="80000"/>
                  </a:schemeClr>
                </a:solidFill>
                <a:latin typeface="Symbol" panose="05050102010706020507" pitchFamily="18" charset="2"/>
              </a:rPr>
              <a:t>   </a:t>
            </a:r>
            <a:r>
              <a:rPr lang="en-US" sz="2400" dirty="0">
                <a:solidFill>
                  <a:schemeClr val="bg1">
                    <a:lumMod val="20000"/>
                    <a:lumOff val="80000"/>
                  </a:schemeClr>
                </a:solidFill>
              </a:rPr>
              <a:t>Creating and editing subplots,</a:t>
            </a:r>
          </a:p>
          <a:p>
            <a:pPr eaLnBrk="1" hangingPunct="1"/>
            <a:r>
              <a:rPr lang="en-US" sz="2400" b="1" dirty="0">
                <a:solidFill>
                  <a:schemeClr val="bg1">
                    <a:lumMod val="20000"/>
                    <a:lumOff val="80000"/>
                  </a:schemeClr>
                </a:solidFill>
                <a:latin typeface="Symbol" panose="05050102010706020507" pitchFamily="18" charset="2"/>
              </a:rPr>
              <a:t>·</a:t>
            </a:r>
            <a:r>
              <a:rPr lang="en-US" sz="2400" dirty="0">
                <a:solidFill>
                  <a:schemeClr val="bg1">
                    <a:lumMod val="20000"/>
                    <a:lumOff val="80000"/>
                  </a:schemeClr>
                </a:solidFill>
                <a:latin typeface="Symbol" panose="05050102010706020507" pitchFamily="18" charset="2"/>
              </a:rPr>
              <a:t>   </a:t>
            </a:r>
            <a:r>
              <a:rPr lang="en-US" sz="2400" dirty="0">
                <a:solidFill>
                  <a:schemeClr val="bg1">
                    <a:lumMod val="20000"/>
                    <a:lumOff val="80000"/>
                  </a:schemeClr>
                </a:solidFill>
              </a:rPr>
              <a:t>Adding annotations such as lines, arrows, text, rectangles, and ellipses, and</a:t>
            </a:r>
          </a:p>
          <a:p>
            <a:pPr eaLnBrk="1" hangingPunct="1"/>
            <a:r>
              <a:rPr lang="en-US" sz="2400" b="1" dirty="0">
                <a:solidFill>
                  <a:schemeClr val="bg1">
                    <a:lumMod val="20000"/>
                    <a:lumOff val="80000"/>
                  </a:schemeClr>
                </a:solidFill>
                <a:latin typeface="Symbol" panose="05050102010706020507" pitchFamily="18" charset="2"/>
              </a:rPr>
              <a:t>·</a:t>
            </a:r>
            <a:r>
              <a:rPr lang="en-US" sz="2400" dirty="0">
                <a:solidFill>
                  <a:schemeClr val="bg1">
                    <a:lumMod val="20000"/>
                    <a:lumOff val="80000"/>
                  </a:schemeClr>
                </a:solidFill>
                <a:latin typeface="Symbol" panose="05050102010706020507" pitchFamily="18" charset="2"/>
              </a:rPr>
              <a:t>   </a:t>
            </a:r>
            <a:r>
              <a:rPr lang="en-US" sz="2400" dirty="0">
                <a:solidFill>
                  <a:schemeClr val="bg1">
                    <a:lumMod val="20000"/>
                    <a:lumOff val="80000"/>
                  </a:schemeClr>
                </a:solidFill>
              </a:rPr>
              <a:t>Editing properties of graphics objects, such as their color, line weight, and font.</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7481421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4"/>
          <p:cNvSpPr txBox="1">
            <a:spLocks noChangeArrowheads="1"/>
          </p:cNvSpPr>
          <p:nvPr/>
        </p:nvSpPr>
        <p:spPr bwMode="auto">
          <a:xfrm>
            <a:off x="152400" y="38100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dirty="0">
                <a:solidFill>
                  <a:schemeClr val="bg1">
                    <a:lumMod val="20000"/>
                    <a:lumOff val="80000"/>
                  </a:schemeClr>
                </a:solidFill>
              </a:rPr>
              <a:t>The Figure toolbar displayed.  </a:t>
            </a:r>
            <a:endParaRPr lang="en-US" sz="2400" dirty="0">
              <a:solidFill>
                <a:schemeClr val="bg1">
                  <a:lumMod val="20000"/>
                  <a:lumOff val="80000"/>
                </a:schemeClr>
              </a:solidFill>
            </a:endParaRPr>
          </a:p>
        </p:txBody>
      </p:sp>
      <p:pic>
        <p:nvPicPr>
          <p:cNvPr id="47108" name="Picture 5" descr="M3FIG5P3D1.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95400"/>
            <a:ext cx="86868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4799545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4"/>
          <p:cNvSpPr txBox="1">
            <a:spLocks noChangeArrowheads="1"/>
          </p:cNvSpPr>
          <p:nvPr/>
        </p:nvSpPr>
        <p:spPr bwMode="auto">
          <a:xfrm>
            <a:off x="304800" y="457200"/>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dirty="0">
                <a:solidFill>
                  <a:schemeClr val="bg1">
                    <a:lumMod val="20000"/>
                    <a:lumOff val="80000"/>
                  </a:schemeClr>
                </a:solidFill>
              </a:rPr>
              <a:t>The Figure and Plot Edit toolbars displayed.  </a:t>
            </a:r>
            <a:endParaRPr lang="en-US" sz="2400" dirty="0">
              <a:solidFill>
                <a:schemeClr val="bg1">
                  <a:lumMod val="20000"/>
                  <a:lumOff val="80000"/>
                </a:schemeClr>
              </a:solidFill>
            </a:endParaRPr>
          </a:p>
        </p:txBody>
      </p:sp>
      <p:pic>
        <p:nvPicPr>
          <p:cNvPr id="48132" name="Picture 5" descr="M3FIG5P3D2.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981200"/>
            <a:ext cx="8196263"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7052409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ChangeArrowheads="1"/>
          </p:cNvSpPr>
          <p:nvPr/>
        </p:nvSpPr>
        <p:spPr bwMode="auto">
          <a:xfrm>
            <a:off x="812800" y="568325"/>
            <a:ext cx="78740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600" dirty="0">
                <a:solidFill>
                  <a:schemeClr val="bg1">
                    <a:lumMod val="20000"/>
                    <a:lumOff val="80000"/>
                  </a:schemeClr>
                </a:solidFill>
              </a:rPr>
              <a:t>    </a:t>
            </a:r>
            <a:r>
              <a:rPr lang="en-US" sz="2400" dirty="0">
                <a:solidFill>
                  <a:schemeClr val="bg1">
                    <a:lumMod val="20000"/>
                    <a:lumOff val="80000"/>
                  </a:schemeClr>
                </a:solidFill>
              </a:rPr>
              <a:t>The Plot Tools interface includes the following three panels associated with a given figure.</a:t>
            </a:r>
          </a:p>
          <a:p>
            <a:pPr eaLnBrk="1" hangingPunct="1"/>
            <a:endParaRPr lang="en-US" sz="2400" dirty="0">
              <a:solidFill>
                <a:schemeClr val="bg1">
                  <a:lumMod val="20000"/>
                  <a:lumOff val="80000"/>
                </a:schemeClr>
              </a:solidFill>
              <a:latin typeface="Symbol" panose="05050102010706020507" pitchFamily="18" charset="2"/>
            </a:endParaRPr>
          </a:p>
          <a:p>
            <a:pPr eaLnBrk="1" hangingPunct="1"/>
            <a:r>
              <a:rPr lang="en-US" sz="2400" b="1" dirty="0">
                <a:solidFill>
                  <a:schemeClr val="bg1">
                    <a:lumMod val="20000"/>
                    <a:lumOff val="80000"/>
                  </a:schemeClr>
                </a:solidFill>
                <a:latin typeface="Symbol" panose="05050102010706020507" pitchFamily="18" charset="2"/>
              </a:rPr>
              <a:t>·</a:t>
            </a:r>
            <a:r>
              <a:rPr lang="en-US" sz="2400" dirty="0">
                <a:solidFill>
                  <a:schemeClr val="bg1">
                    <a:lumMod val="20000"/>
                    <a:lumOff val="80000"/>
                  </a:schemeClr>
                </a:solidFill>
                <a:latin typeface="Symbol" panose="05050102010706020507" pitchFamily="18" charset="2"/>
              </a:rPr>
              <a:t>   </a:t>
            </a:r>
            <a:r>
              <a:rPr lang="en-US" sz="2400" b="1" dirty="0">
                <a:solidFill>
                  <a:schemeClr val="bg1">
                    <a:lumMod val="20000"/>
                    <a:lumOff val="80000"/>
                  </a:schemeClr>
                </a:solidFill>
              </a:rPr>
              <a:t>The Figure Palette:  </a:t>
            </a:r>
            <a:r>
              <a:rPr lang="en-US" sz="2400" dirty="0">
                <a:solidFill>
                  <a:schemeClr val="bg1">
                    <a:lumMod val="20000"/>
                    <a:lumOff val="80000"/>
                  </a:schemeClr>
                </a:solidFill>
              </a:rPr>
              <a:t>Use this to create and arrange subplots, to view and plot workspace variables, and to add annotations.</a:t>
            </a:r>
          </a:p>
          <a:p>
            <a:pPr eaLnBrk="1" hangingPunct="1"/>
            <a:r>
              <a:rPr lang="en-US" sz="2400" b="1" dirty="0">
                <a:solidFill>
                  <a:schemeClr val="bg1">
                    <a:lumMod val="20000"/>
                    <a:lumOff val="80000"/>
                  </a:schemeClr>
                </a:solidFill>
                <a:latin typeface="Symbol" panose="05050102010706020507" pitchFamily="18" charset="2"/>
              </a:rPr>
              <a:t>·</a:t>
            </a:r>
            <a:r>
              <a:rPr lang="en-US" sz="2400" dirty="0">
                <a:solidFill>
                  <a:schemeClr val="bg1">
                    <a:lumMod val="20000"/>
                    <a:lumOff val="80000"/>
                  </a:schemeClr>
                </a:solidFill>
                <a:latin typeface="Symbol" panose="05050102010706020507" pitchFamily="18" charset="2"/>
              </a:rPr>
              <a:t>   </a:t>
            </a:r>
            <a:r>
              <a:rPr lang="en-US" sz="2400" b="1" dirty="0">
                <a:solidFill>
                  <a:schemeClr val="bg1">
                    <a:lumMod val="20000"/>
                    <a:lumOff val="80000"/>
                  </a:schemeClr>
                </a:solidFill>
              </a:rPr>
              <a:t>The Plot Browser:  </a:t>
            </a:r>
            <a:r>
              <a:rPr lang="en-US" sz="2400" dirty="0">
                <a:solidFill>
                  <a:schemeClr val="bg1">
                    <a:lumMod val="20000"/>
                    <a:lumOff val="80000"/>
                  </a:schemeClr>
                </a:solidFill>
              </a:rPr>
              <a:t>Use this to select and control the visibility of the axes or graphics objects plotted in the figure, and to add data for plotting.</a:t>
            </a:r>
          </a:p>
          <a:p>
            <a:pPr eaLnBrk="1" hangingPunct="1"/>
            <a:r>
              <a:rPr lang="en-US" sz="2400" b="1" dirty="0">
                <a:solidFill>
                  <a:schemeClr val="bg1">
                    <a:lumMod val="20000"/>
                    <a:lumOff val="80000"/>
                  </a:schemeClr>
                </a:solidFill>
                <a:latin typeface="Symbol" panose="05050102010706020507" pitchFamily="18" charset="2"/>
              </a:rPr>
              <a:t>·</a:t>
            </a:r>
            <a:r>
              <a:rPr lang="en-US" sz="2400" dirty="0">
                <a:solidFill>
                  <a:schemeClr val="bg1">
                    <a:lumMod val="20000"/>
                    <a:lumOff val="80000"/>
                  </a:schemeClr>
                </a:solidFill>
                <a:latin typeface="Symbol" panose="05050102010706020507" pitchFamily="18" charset="2"/>
              </a:rPr>
              <a:t>   </a:t>
            </a:r>
            <a:r>
              <a:rPr lang="en-US" sz="2400" b="1" dirty="0">
                <a:solidFill>
                  <a:schemeClr val="bg1">
                    <a:lumMod val="20000"/>
                    <a:lumOff val="80000"/>
                  </a:schemeClr>
                </a:solidFill>
              </a:rPr>
              <a:t>The Property Editor:  </a:t>
            </a:r>
            <a:r>
              <a:rPr lang="en-US" sz="2400" dirty="0">
                <a:solidFill>
                  <a:schemeClr val="bg1">
                    <a:lumMod val="20000"/>
                    <a:lumOff val="80000"/>
                  </a:schemeClr>
                </a:solidFill>
              </a:rPr>
              <a:t>Use this to set basic properties of the selected object and to obtain access to all properties through the Property Inspector.</a:t>
            </a:r>
          </a:p>
        </p:txBody>
      </p:sp>
    </p:spTree>
    <p:extLst>
      <p:ext uri="{BB962C8B-B14F-4D97-AF65-F5344CB8AC3E}">
        <p14:creationId xmlns:p14="http://schemas.microsoft.com/office/powerpoint/2010/main" val="31387085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09" y="452718"/>
            <a:ext cx="8440215" cy="1400530"/>
          </a:xfrm>
        </p:spPr>
        <p:txBody>
          <a:bodyPr/>
          <a:lstStyle/>
          <a:p>
            <a:pPr eaLnBrk="1" hangingPunct="1">
              <a:defRPr/>
            </a:pPr>
            <a:r>
              <a:rPr lang="en-US" sz="2800" b="1" dirty="0" smtClean="0">
                <a:solidFill>
                  <a:schemeClr val="bg1">
                    <a:lumMod val="20000"/>
                    <a:lumOff val="80000"/>
                  </a:schemeClr>
                </a:solidFill>
              </a:rPr>
              <a:t>The Figure window with the Plot Tools activated. </a:t>
            </a:r>
            <a:endParaRPr lang="en-US" sz="2800" b="1" dirty="0">
              <a:solidFill>
                <a:schemeClr val="bg1">
                  <a:lumMod val="20000"/>
                  <a:lumOff val="80000"/>
                </a:schemeClr>
              </a:solidFill>
            </a:endParaRPr>
          </a:p>
        </p:txBody>
      </p:sp>
      <p:pic>
        <p:nvPicPr>
          <p:cNvPr id="50180" name="Picture 5" descr="M3FIG5P3D3FINAL.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371600"/>
            <a:ext cx="7705725"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22340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ChangeArrowheads="1"/>
          </p:cNvSpPr>
          <p:nvPr/>
        </p:nvSpPr>
        <p:spPr bwMode="auto">
          <a:xfrm>
            <a:off x="812800" y="568325"/>
            <a:ext cx="78740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571500" algn="l"/>
              </a:tabLst>
              <a:defRPr>
                <a:solidFill>
                  <a:schemeClr val="tx1"/>
                </a:solidFill>
                <a:latin typeface="Arial" panose="020B0604020202020204" pitchFamily="34" charset="0"/>
              </a:defRPr>
            </a:lvl1pPr>
            <a:lvl2pPr marL="742950" indent="-285750" eaLnBrk="0" hangingPunct="0">
              <a:tabLst>
                <a:tab pos="571500" algn="l"/>
              </a:tabLst>
              <a:defRPr>
                <a:solidFill>
                  <a:schemeClr val="tx1"/>
                </a:solidFill>
                <a:latin typeface="Arial" panose="020B0604020202020204" pitchFamily="34" charset="0"/>
              </a:defRPr>
            </a:lvl2pPr>
            <a:lvl3pPr marL="1143000" indent="-228600" eaLnBrk="0" hangingPunct="0">
              <a:tabLst>
                <a:tab pos="571500" algn="l"/>
              </a:tabLst>
              <a:defRPr>
                <a:solidFill>
                  <a:schemeClr val="tx1"/>
                </a:solidFill>
                <a:latin typeface="Arial" panose="020B0604020202020204" pitchFamily="34" charset="0"/>
              </a:defRPr>
            </a:lvl3pPr>
            <a:lvl4pPr marL="1600200" indent="-228600" eaLnBrk="0" hangingPunct="0">
              <a:tabLst>
                <a:tab pos="571500" algn="l"/>
              </a:tabLst>
              <a:defRPr>
                <a:solidFill>
                  <a:schemeClr val="tx1"/>
                </a:solidFill>
                <a:latin typeface="Arial" panose="020B0604020202020204" pitchFamily="34" charset="0"/>
              </a:defRPr>
            </a:lvl4pPr>
            <a:lvl5pPr marL="2057400" indent="-228600" eaLnBrk="0" hangingPunct="0">
              <a:tabLst>
                <a:tab pos="5715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5715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5715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5715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571500" algn="l"/>
              </a:tabLst>
              <a:defRPr>
                <a:solidFill>
                  <a:schemeClr val="tx1"/>
                </a:solidFill>
                <a:latin typeface="Arial" panose="020B0604020202020204" pitchFamily="34" charset="0"/>
              </a:defRPr>
            </a:lvl9pPr>
          </a:lstStyle>
          <a:p>
            <a:pPr eaLnBrk="1" hangingPunct="1"/>
            <a:r>
              <a:rPr lang="en-US" sz="2400" dirty="0">
                <a:solidFill>
                  <a:schemeClr val="bg1">
                    <a:lumMod val="20000"/>
                    <a:lumOff val="80000"/>
                  </a:schemeClr>
                </a:solidFill>
              </a:rPr>
              <a:t>Three-Dimensional Line Plots:</a:t>
            </a:r>
          </a:p>
          <a:p>
            <a:pPr eaLnBrk="1" hangingPunct="1"/>
            <a:endParaRPr lang="en-US" sz="2400" dirty="0">
              <a:solidFill>
                <a:schemeClr val="bg1">
                  <a:lumMod val="20000"/>
                  <a:lumOff val="80000"/>
                </a:schemeClr>
              </a:solidFill>
            </a:endParaRPr>
          </a:p>
          <a:p>
            <a:pPr eaLnBrk="1" hangingPunct="1"/>
            <a:r>
              <a:rPr lang="en-US" sz="2400" dirty="0">
                <a:solidFill>
                  <a:schemeClr val="bg1">
                    <a:lumMod val="20000"/>
                    <a:lumOff val="80000"/>
                  </a:schemeClr>
                </a:solidFill>
              </a:rPr>
              <a:t>The following program uses the </a:t>
            </a:r>
            <a:r>
              <a:rPr lang="en-US" sz="2400" dirty="0">
                <a:solidFill>
                  <a:schemeClr val="bg1">
                    <a:lumMod val="20000"/>
                    <a:lumOff val="80000"/>
                  </a:schemeClr>
                </a:solidFill>
                <a:latin typeface="Courier New" panose="02070309020205020404" pitchFamily="49" charset="0"/>
              </a:rPr>
              <a:t>plot3</a:t>
            </a:r>
            <a:r>
              <a:rPr lang="en-US" sz="2400" dirty="0">
                <a:solidFill>
                  <a:schemeClr val="bg1">
                    <a:lumMod val="20000"/>
                    <a:lumOff val="80000"/>
                  </a:schemeClr>
                </a:solidFill>
              </a:rPr>
              <a:t> function to generate the spiral </a:t>
            </a:r>
            <a:r>
              <a:rPr lang="en-US" sz="2400" dirty="0" smtClean="0">
                <a:solidFill>
                  <a:schemeClr val="bg1">
                    <a:lumMod val="20000"/>
                    <a:lumOff val="80000"/>
                  </a:schemeClr>
                </a:solidFill>
              </a:rPr>
              <a:t>curve</a:t>
            </a:r>
          </a:p>
          <a:p>
            <a:pPr eaLnBrk="1" hangingPunct="1"/>
            <a:endParaRPr lang="en-US" sz="2400" dirty="0">
              <a:solidFill>
                <a:schemeClr val="bg1">
                  <a:lumMod val="20000"/>
                  <a:lumOff val="80000"/>
                </a:schemeClr>
              </a:solidFill>
              <a:latin typeface="Courier New" panose="02070309020205020404" pitchFamily="49" charset="0"/>
            </a:endParaRPr>
          </a:p>
          <a:p>
            <a:pPr eaLnBrk="1" hangingPunct="1"/>
            <a:r>
              <a:rPr lang="en-US" sz="2400" dirty="0">
                <a:solidFill>
                  <a:schemeClr val="bg1">
                    <a:lumMod val="20000"/>
                    <a:lumOff val="80000"/>
                  </a:schemeClr>
                </a:solidFill>
                <a:latin typeface="Courier New" panose="02070309020205020404" pitchFamily="49" charset="0"/>
              </a:rPr>
              <a:t>&gt;&gt;t = 0:pi/50:10*pi;</a:t>
            </a:r>
          </a:p>
          <a:p>
            <a:pPr eaLnBrk="1" hangingPunct="1"/>
            <a:r>
              <a:rPr lang="en-US" sz="2400" dirty="0">
                <a:solidFill>
                  <a:schemeClr val="bg1">
                    <a:lumMod val="20000"/>
                    <a:lumOff val="80000"/>
                  </a:schemeClr>
                </a:solidFill>
                <a:latin typeface="Courier New" panose="02070309020205020404" pitchFamily="49" charset="0"/>
              </a:rPr>
              <a:t>&gt;&gt;plot3(</a:t>
            </a:r>
            <a:r>
              <a:rPr lang="en-US" sz="2400" dirty="0" err="1">
                <a:solidFill>
                  <a:schemeClr val="bg1">
                    <a:lumMod val="20000"/>
                    <a:lumOff val="80000"/>
                  </a:schemeClr>
                </a:solidFill>
                <a:latin typeface="Courier New" panose="02070309020205020404" pitchFamily="49" charset="0"/>
              </a:rPr>
              <a:t>exp</a:t>
            </a:r>
            <a:r>
              <a:rPr lang="en-US" sz="2400" dirty="0">
                <a:solidFill>
                  <a:schemeClr val="bg1">
                    <a:lumMod val="20000"/>
                    <a:lumOff val="80000"/>
                  </a:schemeClr>
                </a:solidFill>
                <a:latin typeface="Courier New" panose="02070309020205020404" pitchFamily="49" charset="0"/>
              </a:rPr>
              <a:t>(-0.05*t).*sin(t),...</a:t>
            </a:r>
          </a:p>
          <a:p>
            <a:pPr eaLnBrk="1" hangingPunct="1"/>
            <a:r>
              <a:rPr lang="en-US" sz="2400" dirty="0">
                <a:solidFill>
                  <a:schemeClr val="bg1">
                    <a:lumMod val="20000"/>
                    <a:lumOff val="80000"/>
                  </a:schemeClr>
                </a:solidFill>
                <a:latin typeface="Courier New" panose="02070309020205020404" pitchFamily="49" charset="0"/>
              </a:rPr>
              <a:t>  </a:t>
            </a:r>
            <a:r>
              <a:rPr lang="en-US" sz="2400" dirty="0" err="1">
                <a:solidFill>
                  <a:schemeClr val="bg1">
                    <a:lumMod val="20000"/>
                    <a:lumOff val="80000"/>
                  </a:schemeClr>
                </a:solidFill>
                <a:latin typeface="Courier New" panose="02070309020205020404" pitchFamily="49" charset="0"/>
              </a:rPr>
              <a:t>exp</a:t>
            </a:r>
            <a:r>
              <a:rPr lang="en-US" sz="2400" dirty="0">
                <a:solidFill>
                  <a:schemeClr val="bg1">
                    <a:lumMod val="20000"/>
                    <a:lumOff val="80000"/>
                  </a:schemeClr>
                </a:solidFill>
                <a:latin typeface="Courier New" panose="02070309020205020404" pitchFamily="49" charset="0"/>
              </a:rPr>
              <a:t>(-0.05*t).*</a:t>
            </a:r>
            <a:r>
              <a:rPr lang="en-US" sz="2400" dirty="0" err="1">
                <a:solidFill>
                  <a:schemeClr val="bg1">
                    <a:lumMod val="20000"/>
                    <a:lumOff val="80000"/>
                  </a:schemeClr>
                </a:solidFill>
                <a:latin typeface="Courier New" panose="02070309020205020404" pitchFamily="49" charset="0"/>
              </a:rPr>
              <a:t>cos</a:t>
            </a:r>
            <a:r>
              <a:rPr lang="en-US" sz="2400" dirty="0">
                <a:solidFill>
                  <a:schemeClr val="bg1">
                    <a:lumMod val="20000"/>
                    <a:lumOff val="80000"/>
                  </a:schemeClr>
                </a:solidFill>
                <a:latin typeface="Courier New" panose="02070309020205020404" pitchFamily="49" charset="0"/>
              </a:rPr>
              <a:t>(t),t),...</a:t>
            </a:r>
          </a:p>
          <a:p>
            <a:pPr eaLnBrk="1" hangingPunct="1"/>
            <a:r>
              <a:rPr lang="en-US" sz="2400" dirty="0">
                <a:solidFill>
                  <a:schemeClr val="bg1">
                    <a:lumMod val="20000"/>
                    <a:lumOff val="80000"/>
                  </a:schemeClr>
                </a:solidFill>
                <a:latin typeface="Courier New" panose="02070309020205020404" pitchFamily="49" charset="0"/>
              </a:rPr>
              <a:t>  </a:t>
            </a:r>
            <a:r>
              <a:rPr lang="en-US" sz="2400" dirty="0" err="1">
                <a:solidFill>
                  <a:schemeClr val="bg1">
                    <a:lumMod val="20000"/>
                    <a:lumOff val="80000"/>
                  </a:schemeClr>
                </a:solidFill>
                <a:latin typeface="Courier New" panose="02070309020205020404" pitchFamily="49" charset="0"/>
              </a:rPr>
              <a:t>xlabel</a:t>
            </a:r>
            <a:r>
              <a:rPr lang="en-US" sz="2400" dirty="0">
                <a:solidFill>
                  <a:schemeClr val="bg1">
                    <a:lumMod val="20000"/>
                    <a:lumOff val="80000"/>
                  </a:schemeClr>
                </a:solidFill>
                <a:latin typeface="Courier New" panose="02070309020205020404" pitchFamily="49" charset="0"/>
              </a:rPr>
              <a:t>(’x’),</a:t>
            </a:r>
            <a:r>
              <a:rPr lang="en-US" sz="2400" dirty="0" err="1">
                <a:solidFill>
                  <a:schemeClr val="bg1">
                    <a:lumMod val="20000"/>
                    <a:lumOff val="80000"/>
                  </a:schemeClr>
                </a:solidFill>
                <a:latin typeface="Courier New" panose="02070309020205020404" pitchFamily="49" charset="0"/>
              </a:rPr>
              <a:t>ylabel</a:t>
            </a:r>
            <a:r>
              <a:rPr lang="en-US" sz="2400" dirty="0">
                <a:solidFill>
                  <a:schemeClr val="bg1">
                    <a:lumMod val="20000"/>
                    <a:lumOff val="80000"/>
                  </a:schemeClr>
                </a:solidFill>
                <a:latin typeface="Courier New" panose="02070309020205020404" pitchFamily="49" charset="0"/>
              </a:rPr>
              <a:t>(’y’),</a:t>
            </a:r>
            <a:r>
              <a:rPr lang="en-US" sz="2400" dirty="0" err="1">
                <a:solidFill>
                  <a:schemeClr val="bg1">
                    <a:lumMod val="20000"/>
                    <a:lumOff val="80000"/>
                  </a:schemeClr>
                </a:solidFill>
                <a:latin typeface="Courier New" panose="02070309020205020404" pitchFamily="49" charset="0"/>
              </a:rPr>
              <a:t>zlabel</a:t>
            </a:r>
            <a:r>
              <a:rPr lang="en-US" sz="2400" dirty="0">
                <a:solidFill>
                  <a:schemeClr val="bg1">
                    <a:lumMod val="20000"/>
                    <a:lumOff val="80000"/>
                  </a:schemeClr>
                </a:solidFill>
                <a:latin typeface="Courier New" panose="02070309020205020404" pitchFamily="49" charset="0"/>
              </a:rPr>
              <a:t>(’z’),grid</a:t>
            </a:r>
          </a:p>
        </p:txBody>
      </p:sp>
    </p:spTree>
    <p:extLst>
      <p:ext uri="{BB962C8B-B14F-4D97-AF65-F5344CB8AC3E}">
        <p14:creationId xmlns:p14="http://schemas.microsoft.com/office/powerpoint/2010/main" val="13977240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a:solidFill>
                  <a:srgbClr val="0070C0"/>
                </a:solidFill>
              </a:rPr>
              <a:t>Display Facilities</a:t>
            </a:r>
          </a:p>
        </p:txBody>
      </p:sp>
      <p:sp>
        <p:nvSpPr>
          <p:cNvPr id="22531" name="Rectangle 3"/>
          <p:cNvSpPr>
            <a:spLocks noGrp="1" noChangeArrowheads="1"/>
          </p:cNvSpPr>
          <p:nvPr>
            <p:ph idx="1"/>
          </p:nvPr>
        </p:nvSpPr>
        <p:spPr>
          <a:xfrm>
            <a:off x="457200" y="1371600"/>
            <a:ext cx="8229600" cy="4530725"/>
          </a:xfrm>
        </p:spPr>
        <p:txBody>
          <a:bodyPr/>
          <a:lstStyle/>
          <a:p>
            <a:r>
              <a:rPr lang="en-US" dirty="0"/>
              <a:t>plot(.)</a:t>
            </a:r>
          </a:p>
          <a:p>
            <a:endParaRPr lang="en-US" dirty="0"/>
          </a:p>
          <a:p>
            <a:endParaRPr lang="en-US" dirty="0"/>
          </a:p>
          <a:p>
            <a:endParaRPr lang="en-US" dirty="0"/>
          </a:p>
          <a:p>
            <a:endParaRPr lang="en-US" dirty="0" smtClean="0"/>
          </a:p>
          <a:p>
            <a:r>
              <a:rPr lang="en-US" dirty="0" smtClean="0"/>
              <a:t>stem</a:t>
            </a:r>
            <a:r>
              <a:rPr lang="en-US" dirty="0"/>
              <a:t>(.)</a:t>
            </a:r>
          </a:p>
        </p:txBody>
      </p:sp>
      <p:sp>
        <p:nvSpPr>
          <p:cNvPr id="22533" name="Rectangle 5"/>
          <p:cNvSpPr>
            <a:spLocks noChangeArrowheads="1"/>
          </p:cNvSpPr>
          <p:nvPr/>
        </p:nvSpPr>
        <p:spPr bwMode="auto">
          <a:xfrm>
            <a:off x="1219200" y="1905000"/>
            <a:ext cx="3352800" cy="1600200"/>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dirty="0" smtClean="0">
              <a:solidFill>
                <a:srgbClr val="000000"/>
              </a:solidFill>
              <a:latin typeface="Tahoma" pitchFamily="34" charset="0"/>
            </a:endParaRPr>
          </a:p>
          <a:p>
            <a:pPr eaLnBrk="0" fontAlgn="base" hangingPunct="0">
              <a:spcBef>
                <a:spcPct val="0"/>
              </a:spcBef>
              <a:spcAft>
                <a:spcPct val="0"/>
              </a:spcAft>
            </a:pPr>
            <a:r>
              <a:rPr lang="en-US" dirty="0" smtClean="0">
                <a:solidFill>
                  <a:srgbClr val="000000"/>
                </a:solidFill>
                <a:latin typeface="Tahoma" pitchFamily="34" charset="0"/>
              </a:rPr>
              <a:t>Example:</a:t>
            </a:r>
          </a:p>
          <a:p>
            <a:pPr eaLnBrk="0" fontAlgn="base" hangingPunct="0">
              <a:spcBef>
                <a:spcPct val="0"/>
              </a:spcBef>
              <a:spcAft>
                <a:spcPct val="0"/>
              </a:spcAft>
            </a:pPr>
            <a:r>
              <a:rPr lang="en-US" dirty="0" smtClean="0">
                <a:solidFill>
                  <a:srgbClr val="000000"/>
                </a:solidFill>
                <a:latin typeface="Tahoma" pitchFamily="34" charset="0"/>
              </a:rPr>
              <a:t>&gt;&gt;x=</a:t>
            </a:r>
            <a:r>
              <a:rPr lang="en-US" dirty="0" err="1" smtClean="0">
                <a:solidFill>
                  <a:srgbClr val="000000"/>
                </a:solidFill>
                <a:latin typeface="Tahoma" pitchFamily="34" charset="0"/>
              </a:rPr>
              <a:t>linspace</a:t>
            </a:r>
            <a:r>
              <a:rPr lang="en-US" dirty="0" smtClean="0">
                <a:solidFill>
                  <a:srgbClr val="000000"/>
                </a:solidFill>
                <a:latin typeface="Tahoma" pitchFamily="34" charset="0"/>
              </a:rPr>
              <a:t>(0,4*pi,100);</a:t>
            </a:r>
          </a:p>
          <a:p>
            <a:pPr eaLnBrk="0" fontAlgn="base" hangingPunct="0">
              <a:spcBef>
                <a:spcPct val="0"/>
              </a:spcBef>
              <a:spcAft>
                <a:spcPct val="0"/>
              </a:spcAft>
            </a:pPr>
            <a:r>
              <a:rPr lang="en-US" dirty="0" smtClean="0">
                <a:solidFill>
                  <a:srgbClr val="000000"/>
                </a:solidFill>
                <a:latin typeface="Tahoma" pitchFamily="34" charset="0"/>
              </a:rPr>
              <a:t>&gt;&gt;y=sin(x);</a:t>
            </a:r>
          </a:p>
          <a:p>
            <a:pPr eaLnBrk="0" fontAlgn="base" hangingPunct="0">
              <a:spcBef>
                <a:spcPct val="0"/>
              </a:spcBef>
              <a:spcAft>
                <a:spcPct val="0"/>
              </a:spcAft>
            </a:pPr>
            <a:r>
              <a:rPr lang="en-US" dirty="0" smtClean="0">
                <a:solidFill>
                  <a:srgbClr val="000000"/>
                </a:solidFill>
                <a:latin typeface="Tahoma" pitchFamily="34" charset="0"/>
              </a:rPr>
              <a:t>&gt;&gt;plot(y)</a:t>
            </a:r>
          </a:p>
          <a:p>
            <a:pPr eaLnBrk="0" fontAlgn="base" hangingPunct="0">
              <a:spcBef>
                <a:spcPct val="0"/>
              </a:spcBef>
              <a:spcAft>
                <a:spcPct val="0"/>
              </a:spcAft>
            </a:pPr>
            <a:r>
              <a:rPr lang="en-US" dirty="0" smtClean="0">
                <a:solidFill>
                  <a:srgbClr val="000000"/>
                </a:solidFill>
                <a:latin typeface="Tahoma" pitchFamily="34" charset="0"/>
              </a:rPr>
              <a:t>&gt;&gt;plot(</a:t>
            </a:r>
            <a:r>
              <a:rPr lang="en-US" dirty="0" err="1" smtClean="0">
                <a:solidFill>
                  <a:srgbClr val="000000"/>
                </a:solidFill>
                <a:latin typeface="Tahoma" pitchFamily="34" charset="0"/>
              </a:rPr>
              <a:t>x,y</a:t>
            </a:r>
            <a:r>
              <a:rPr lang="en-US" dirty="0" smtClean="0">
                <a:solidFill>
                  <a:srgbClr val="000000"/>
                </a:solidFill>
                <a:latin typeface="Tahoma" pitchFamily="34" charset="0"/>
              </a:rPr>
              <a:t>)</a:t>
            </a:r>
          </a:p>
          <a:p>
            <a:pPr eaLnBrk="0" fontAlgn="base" hangingPunct="0">
              <a:spcBef>
                <a:spcPct val="0"/>
              </a:spcBef>
              <a:spcAft>
                <a:spcPct val="0"/>
              </a:spcAft>
            </a:pPr>
            <a:endParaRPr lang="en-US" dirty="0" smtClean="0">
              <a:solidFill>
                <a:srgbClr val="000000"/>
              </a:solidFill>
              <a:latin typeface="Tahoma" pitchFamily="34" charset="0"/>
            </a:endParaRPr>
          </a:p>
        </p:txBody>
      </p:sp>
      <p:sp>
        <p:nvSpPr>
          <p:cNvPr id="22535" name="Rectangle 7"/>
          <p:cNvSpPr>
            <a:spLocks noChangeArrowheads="1"/>
          </p:cNvSpPr>
          <p:nvPr/>
        </p:nvSpPr>
        <p:spPr bwMode="auto">
          <a:xfrm>
            <a:off x="1219200" y="4648200"/>
            <a:ext cx="3352800" cy="1066800"/>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mtClean="0">
              <a:solidFill>
                <a:srgbClr val="000000"/>
              </a:solidFill>
              <a:latin typeface="Tahoma" pitchFamily="34" charset="0"/>
            </a:endParaRPr>
          </a:p>
          <a:p>
            <a:pPr eaLnBrk="0" fontAlgn="base" hangingPunct="0">
              <a:spcBef>
                <a:spcPct val="0"/>
              </a:spcBef>
              <a:spcAft>
                <a:spcPct val="0"/>
              </a:spcAft>
            </a:pPr>
            <a:r>
              <a:rPr lang="en-US" smtClean="0">
                <a:solidFill>
                  <a:srgbClr val="000000"/>
                </a:solidFill>
                <a:latin typeface="Tahoma" pitchFamily="34" charset="0"/>
              </a:rPr>
              <a:t>Example:</a:t>
            </a:r>
          </a:p>
          <a:p>
            <a:pPr eaLnBrk="0" fontAlgn="base" hangingPunct="0">
              <a:spcBef>
                <a:spcPct val="0"/>
              </a:spcBef>
              <a:spcAft>
                <a:spcPct val="0"/>
              </a:spcAft>
            </a:pPr>
            <a:r>
              <a:rPr lang="en-US" smtClean="0">
                <a:solidFill>
                  <a:srgbClr val="000000"/>
                </a:solidFill>
                <a:latin typeface="Tahoma" pitchFamily="34" charset="0"/>
              </a:rPr>
              <a:t>&gt;&gt;stem(y)</a:t>
            </a:r>
          </a:p>
          <a:p>
            <a:pPr eaLnBrk="0" fontAlgn="base" hangingPunct="0">
              <a:spcBef>
                <a:spcPct val="0"/>
              </a:spcBef>
              <a:spcAft>
                <a:spcPct val="0"/>
              </a:spcAft>
            </a:pPr>
            <a:r>
              <a:rPr lang="en-US" smtClean="0">
                <a:solidFill>
                  <a:srgbClr val="000000"/>
                </a:solidFill>
                <a:latin typeface="Tahoma" pitchFamily="34" charset="0"/>
              </a:rPr>
              <a:t>&gt;&gt;stem(x,y)</a:t>
            </a:r>
          </a:p>
          <a:p>
            <a:pPr eaLnBrk="0" fontAlgn="base" hangingPunct="0">
              <a:spcBef>
                <a:spcPct val="0"/>
              </a:spcBef>
              <a:spcAft>
                <a:spcPct val="0"/>
              </a:spcAft>
            </a:pPr>
            <a:endParaRPr lang="en-US" smtClean="0">
              <a:solidFill>
                <a:srgbClr val="000000"/>
              </a:solidFill>
              <a:latin typeface="Tahoma" pitchFamily="34" charset="0"/>
            </a:endParaRPr>
          </a:p>
        </p:txBody>
      </p:sp>
      <p:pic>
        <p:nvPicPr>
          <p:cNvPr id="2253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505200"/>
            <a:ext cx="4024313" cy="274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838200"/>
            <a:ext cx="4038600" cy="275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17427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2538"/>
                                        </p:tgtEl>
                                        <p:attrNameLst>
                                          <p:attrName>style.visibility</p:attrName>
                                        </p:attrNameLst>
                                      </p:cBhvr>
                                      <p:to>
                                        <p:strVal val="visible"/>
                                      </p:to>
                                    </p:set>
                                    <p:animEffect transition="in" filter="blinds(horizontal)">
                                      <p:cBhvr>
                                        <p:cTn id="7" dur="500"/>
                                        <p:tgtEl>
                                          <p:spTgt spid="225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2537"/>
                                        </p:tgtEl>
                                        <p:attrNameLst>
                                          <p:attrName>style.visibility</p:attrName>
                                        </p:attrNameLst>
                                      </p:cBhvr>
                                      <p:to>
                                        <p:strVal val="visible"/>
                                      </p:to>
                                    </p:set>
                                    <p:animEffect transition="in" filter="blinds(horizontal)">
                                      <p:cBhvr>
                                        <p:cTn id="12" dur="500"/>
                                        <p:tgtEl>
                                          <p:spTgt spid="225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descr="npo00005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371600"/>
            <a:ext cx="6353175" cy="482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2227" name="Text Box 4"/>
          <p:cNvSpPr txBox="1">
            <a:spLocks noChangeArrowheads="1"/>
          </p:cNvSpPr>
          <p:nvPr/>
        </p:nvSpPr>
        <p:spPr bwMode="auto">
          <a:xfrm>
            <a:off x="0" y="74613"/>
            <a:ext cx="9144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dirty="0">
                <a:solidFill>
                  <a:schemeClr val="bg1">
                    <a:lumMod val="20000"/>
                    <a:lumOff val="80000"/>
                  </a:schemeClr>
                </a:solidFill>
              </a:rPr>
              <a:t>The curve </a:t>
            </a:r>
            <a:r>
              <a:rPr lang="en-US" sz="2400" b="1" i="1" dirty="0">
                <a:solidFill>
                  <a:schemeClr val="bg1">
                    <a:lumMod val="20000"/>
                    <a:lumOff val="80000"/>
                  </a:schemeClr>
                </a:solidFill>
              </a:rPr>
              <a:t>x </a:t>
            </a:r>
            <a:r>
              <a:rPr lang="en-US" sz="2400" b="1" dirty="0">
                <a:solidFill>
                  <a:schemeClr val="bg1">
                    <a:lumMod val="20000"/>
                    <a:lumOff val="80000"/>
                  </a:schemeClr>
                </a:solidFill>
                <a:latin typeface="Symbol" panose="05050102010706020507" pitchFamily="18" charset="2"/>
              </a:rPr>
              <a:t>= </a:t>
            </a:r>
            <a:r>
              <a:rPr lang="en-US" sz="2400" b="1" i="1" dirty="0">
                <a:solidFill>
                  <a:schemeClr val="bg1">
                    <a:lumMod val="20000"/>
                    <a:lumOff val="80000"/>
                  </a:schemeClr>
                </a:solidFill>
              </a:rPr>
              <a:t>e</a:t>
            </a:r>
            <a:r>
              <a:rPr lang="en-US" sz="2400" b="1" baseline="30000" dirty="0">
                <a:solidFill>
                  <a:schemeClr val="bg1">
                    <a:lumMod val="20000"/>
                    <a:lumOff val="80000"/>
                  </a:schemeClr>
                </a:solidFill>
                <a:latin typeface="Symbol" panose="05050102010706020507" pitchFamily="18" charset="2"/>
              </a:rPr>
              <a:t>-</a:t>
            </a:r>
            <a:r>
              <a:rPr lang="en-US" sz="2400" b="1" baseline="30000" dirty="0">
                <a:solidFill>
                  <a:schemeClr val="bg1">
                    <a:lumMod val="20000"/>
                    <a:lumOff val="80000"/>
                  </a:schemeClr>
                </a:solidFill>
              </a:rPr>
              <a:t>0</a:t>
            </a:r>
            <a:r>
              <a:rPr lang="en-US" sz="2400" b="1" i="1" baseline="30000" dirty="0">
                <a:solidFill>
                  <a:schemeClr val="bg1">
                    <a:lumMod val="20000"/>
                    <a:lumOff val="80000"/>
                  </a:schemeClr>
                </a:solidFill>
              </a:rPr>
              <a:t>.</a:t>
            </a:r>
            <a:r>
              <a:rPr lang="en-US" sz="2400" b="1" baseline="30000" dirty="0">
                <a:solidFill>
                  <a:schemeClr val="bg1">
                    <a:lumMod val="20000"/>
                    <a:lumOff val="80000"/>
                  </a:schemeClr>
                </a:solidFill>
              </a:rPr>
              <a:t>05</a:t>
            </a:r>
            <a:r>
              <a:rPr lang="en-US" sz="2400" b="1" i="1" baseline="30000" dirty="0">
                <a:solidFill>
                  <a:schemeClr val="bg1">
                    <a:lumMod val="20000"/>
                    <a:lumOff val="80000"/>
                  </a:schemeClr>
                </a:solidFill>
              </a:rPr>
              <a:t>t</a:t>
            </a:r>
            <a:r>
              <a:rPr lang="en-US" sz="2400" b="1" i="1" dirty="0">
                <a:solidFill>
                  <a:schemeClr val="bg1">
                    <a:lumMod val="20000"/>
                    <a:lumOff val="80000"/>
                  </a:schemeClr>
                </a:solidFill>
              </a:rPr>
              <a:t> </a:t>
            </a:r>
            <a:r>
              <a:rPr lang="en-US" sz="2400" b="1" dirty="0">
                <a:solidFill>
                  <a:schemeClr val="bg1">
                    <a:lumMod val="20000"/>
                    <a:lumOff val="80000"/>
                  </a:schemeClr>
                </a:solidFill>
              </a:rPr>
              <a:t>sin </a:t>
            </a:r>
            <a:r>
              <a:rPr lang="en-US" sz="2400" b="1" i="1" dirty="0">
                <a:solidFill>
                  <a:schemeClr val="bg1">
                    <a:lumMod val="20000"/>
                    <a:lumOff val="80000"/>
                  </a:schemeClr>
                </a:solidFill>
              </a:rPr>
              <a:t>t</a:t>
            </a:r>
            <a:r>
              <a:rPr lang="en-US" sz="2400" b="1" dirty="0">
                <a:solidFill>
                  <a:schemeClr val="bg1">
                    <a:lumMod val="20000"/>
                    <a:lumOff val="80000"/>
                  </a:schemeClr>
                </a:solidFill>
              </a:rPr>
              <a:t>, </a:t>
            </a:r>
            <a:r>
              <a:rPr lang="en-US" sz="2400" b="1" i="1" dirty="0">
                <a:solidFill>
                  <a:schemeClr val="bg1">
                    <a:lumMod val="20000"/>
                    <a:lumOff val="80000"/>
                  </a:schemeClr>
                </a:solidFill>
              </a:rPr>
              <a:t>y </a:t>
            </a:r>
            <a:r>
              <a:rPr lang="en-US" sz="2400" b="1" dirty="0">
                <a:solidFill>
                  <a:schemeClr val="bg1">
                    <a:lumMod val="20000"/>
                    <a:lumOff val="80000"/>
                  </a:schemeClr>
                </a:solidFill>
                <a:latin typeface="Symbol" panose="05050102010706020507" pitchFamily="18" charset="2"/>
              </a:rPr>
              <a:t>= </a:t>
            </a:r>
            <a:r>
              <a:rPr lang="en-US" sz="2400" b="1" i="1" dirty="0">
                <a:solidFill>
                  <a:schemeClr val="bg1">
                    <a:lumMod val="20000"/>
                    <a:lumOff val="80000"/>
                  </a:schemeClr>
                </a:solidFill>
              </a:rPr>
              <a:t>e</a:t>
            </a:r>
            <a:r>
              <a:rPr lang="en-US" sz="2400" b="1" baseline="30000" dirty="0">
                <a:solidFill>
                  <a:schemeClr val="bg1">
                    <a:lumMod val="20000"/>
                    <a:lumOff val="80000"/>
                  </a:schemeClr>
                </a:solidFill>
                <a:latin typeface="Symbol" panose="05050102010706020507" pitchFamily="18" charset="2"/>
              </a:rPr>
              <a:t>-</a:t>
            </a:r>
            <a:r>
              <a:rPr lang="en-US" sz="2400" b="1" baseline="30000" dirty="0">
                <a:solidFill>
                  <a:schemeClr val="bg1">
                    <a:lumMod val="20000"/>
                    <a:lumOff val="80000"/>
                  </a:schemeClr>
                </a:solidFill>
              </a:rPr>
              <a:t>0</a:t>
            </a:r>
            <a:r>
              <a:rPr lang="en-US" sz="2400" b="1" i="1" baseline="30000" dirty="0">
                <a:solidFill>
                  <a:schemeClr val="bg1">
                    <a:lumMod val="20000"/>
                    <a:lumOff val="80000"/>
                  </a:schemeClr>
                </a:solidFill>
              </a:rPr>
              <a:t>.</a:t>
            </a:r>
            <a:r>
              <a:rPr lang="en-US" sz="2400" b="1" baseline="30000" dirty="0">
                <a:solidFill>
                  <a:schemeClr val="bg1">
                    <a:lumMod val="20000"/>
                    <a:lumOff val="80000"/>
                  </a:schemeClr>
                </a:solidFill>
              </a:rPr>
              <a:t>05</a:t>
            </a:r>
            <a:r>
              <a:rPr lang="en-US" sz="2400" b="1" i="1" baseline="30000" dirty="0">
                <a:solidFill>
                  <a:schemeClr val="bg1">
                    <a:lumMod val="20000"/>
                    <a:lumOff val="80000"/>
                  </a:schemeClr>
                </a:solidFill>
              </a:rPr>
              <a:t>t</a:t>
            </a:r>
            <a:r>
              <a:rPr lang="en-US" sz="2400" b="1" i="1" dirty="0">
                <a:solidFill>
                  <a:schemeClr val="bg1">
                    <a:lumMod val="20000"/>
                    <a:lumOff val="80000"/>
                  </a:schemeClr>
                </a:solidFill>
              </a:rPr>
              <a:t> </a:t>
            </a:r>
            <a:r>
              <a:rPr lang="en-US" sz="2400" b="1" dirty="0" err="1">
                <a:solidFill>
                  <a:schemeClr val="bg1">
                    <a:lumMod val="20000"/>
                    <a:lumOff val="80000"/>
                  </a:schemeClr>
                </a:solidFill>
              </a:rPr>
              <a:t>cos</a:t>
            </a:r>
            <a:r>
              <a:rPr lang="en-US" sz="2400" b="1" dirty="0">
                <a:solidFill>
                  <a:schemeClr val="bg1">
                    <a:lumMod val="20000"/>
                    <a:lumOff val="80000"/>
                  </a:schemeClr>
                </a:solidFill>
              </a:rPr>
              <a:t> </a:t>
            </a:r>
            <a:r>
              <a:rPr lang="en-US" sz="2400" b="1" i="1" dirty="0">
                <a:solidFill>
                  <a:schemeClr val="bg1">
                    <a:lumMod val="20000"/>
                    <a:lumOff val="80000"/>
                  </a:schemeClr>
                </a:solidFill>
              </a:rPr>
              <a:t>t</a:t>
            </a:r>
            <a:r>
              <a:rPr lang="en-US" sz="2400" b="1" dirty="0">
                <a:solidFill>
                  <a:schemeClr val="bg1">
                    <a:lumMod val="20000"/>
                    <a:lumOff val="80000"/>
                  </a:schemeClr>
                </a:solidFill>
              </a:rPr>
              <a:t>, </a:t>
            </a:r>
            <a:r>
              <a:rPr lang="en-US" sz="2400" b="1" i="1" dirty="0">
                <a:solidFill>
                  <a:schemeClr val="bg1">
                    <a:lumMod val="20000"/>
                    <a:lumOff val="80000"/>
                  </a:schemeClr>
                </a:solidFill>
              </a:rPr>
              <a:t>z </a:t>
            </a:r>
            <a:r>
              <a:rPr lang="en-US" sz="2400" b="1" dirty="0">
                <a:solidFill>
                  <a:schemeClr val="bg1">
                    <a:lumMod val="20000"/>
                    <a:lumOff val="80000"/>
                  </a:schemeClr>
                </a:solidFill>
                <a:latin typeface="Symbol" panose="05050102010706020507" pitchFamily="18" charset="2"/>
              </a:rPr>
              <a:t>= </a:t>
            </a:r>
            <a:r>
              <a:rPr lang="en-US" sz="2400" b="1" i="1" dirty="0">
                <a:solidFill>
                  <a:schemeClr val="bg1">
                    <a:lumMod val="20000"/>
                    <a:lumOff val="80000"/>
                  </a:schemeClr>
                </a:solidFill>
              </a:rPr>
              <a:t>t </a:t>
            </a:r>
            <a:r>
              <a:rPr lang="en-US" sz="2400" b="1" dirty="0">
                <a:solidFill>
                  <a:schemeClr val="bg1">
                    <a:lumMod val="20000"/>
                    <a:lumOff val="80000"/>
                  </a:schemeClr>
                </a:solidFill>
              </a:rPr>
              <a:t>plotted with the </a:t>
            </a:r>
            <a:r>
              <a:rPr lang="en-US" sz="2400" b="1" dirty="0">
                <a:solidFill>
                  <a:schemeClr val="bg1">
                    <a:lumMod val="20000"/>
                    <a:lumOff val="80000"/>
                  </a:schemeClr>
                </a:solidFill>
                <a:latin typeface="Courier New" panose="02070309020205020404" pitchFamily="49" charset="0"/>
              </a:rPr>
              <a:t>plot3</a:t>
            </a:r>
            <a:r>
              <a:rPr lang="en-US" sz="2400" b="1" dirty="0">
                <a:solidFill>
                  <a:schemeClr val="bg1">
                    <a:lumMod val="20000"/>
                    <a:lumOff val="80000"/>
                  </a:schemeClr>
                </a:solidFill>
              </a:rPr>
              <a:t> function.  </a:t>
            </a:r>
            <a:endParaRPr lang="en-US" sz="2400" dirty="0">
              <a:solidFill>
                <a:schemeClr val="bg1">
                  <a:lumMod val="20000"/>
                  <a:lumOff val="80000"/>
                </a:schemeClr>
              </a:solidFill>
            </a:endParaRPr>
          </a:p>
        </p:txBody>
      </p:sp>
    </p:spTree>
    <p:extLst>
      <p:ext uri="{BB962C8B-B14F-4D97-AF65-F5344CB8AC3E}">
        <p14:creationId xmlns:p14="http://schemas.microsoft.com/office/powerpoint/2010/main" val="12785669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ChangeArrowheads="1"/>
          </p:cNvSpPr>
          <p:nvPr/>
        </p:nvSpPr>
        <p:spPr bwMode="auto">
          <a:xfrm>
            <a:off x="812800" y="568325"/>
            <a:ext cx="7874000"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571500" algn="l"/>
              </a:tabLst>
              <a:defRPr>
                <a:solidFill>
                  <a:schemeClr val="tx1"/>
                </a:solidFill>
                <a:latin typeface="Arial" panose="020B0604020202020204" pitchFamily="34" charset="0"/>
              </a:defRPr>
            </a:lvl1pPr>
            <a:lvl2pPr marL="742950" indent="-285750" eaLnBrk="0" hangingPunct="0">
              <a:tabLst>
                <a:tab pos="571500" algn="l"/>
              </a:tabLst>
              <a:defRPr>
                <a:solidFill>
                  <a:schemeClr val="tx1"/>
                </a:solidFill>
                <a:latin typeface="Arial" panose="020B0604020202020204" pitchFamily="34" charset="0"/>
              </a:defRPr>
            </a:lvl2pPr>
            <a:lvl3pPr marL="1143000" indent="-228600" eaLnBrk="0" hangingPunct="0">
              <a:tabLst>
                <a:tab pos="571500" algn="l"/>
              </a:tabLst>
              <a:defRPr>
                <a:solidFill>
                  <a:schemeClr val="tx1"/>
                </a:solidFill>
                <a:latin typeface="Arial" panose="020B0604020202020204" pitchFamily="34" charset="0"/>
              </a:defRPr>
            </a:lvl3pPr>
            <a:lvl4pPr marL="1600200" indent="-228600" eaLnBrk="0" hangingPunct="0">
              <a:tabLst>
                <a:tab pos="571500" algn="l"/>
              </a:tabLst>
              <a:defRPr>
                <a:solidFill>
                  <a:schemeClr val="tx1"/>
                </a:solidFill>
                <a:latin typeface="Arial" panose="020B0604020202020204" pitchFamily="34" charset="0"/>
              </a:defRPr>
            </a:lvl4pPr>
            <a:lvl5pPr marL="2057400" indent="-228600" eaLnBrk="0" hangingPunct="0">
              <a:tabLst>
                <a:tab pos="5715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5715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5715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5715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571500" algn="l"/>
              </a:tabLst>
              <a:defRPr>
                <a:solidFill>
                  <a:schemeClr val="tx1"/>
                </a:solidFill>
                <a:latin typeface="Arial" panose="020B0604020202020204" pitchFamily="34" charset="0"/>
              </a:defRPr>
            </a:lvl9pPr>
          </a:lstStyle>
          <a:p>
            <a:pPr eaLnBrk="1" hangingPunct="1"/>
            <a:r>
              <a:rPr lang="en-US" sz="2400" dirty="0">
                <a:solidFill>
                  <a:schemeClr val="bg1">
                    <a:lumMod val="20000"/>
                    <a:lumOff val="80000"/>
                  </a:schemeClr>
                </a:solidFill>
              </a:rPr>
              <a:t>Surface Plots:</a:t>
            </a:r>
            <a:r>
              <a:rPr lang="en-US" sz="1600" dirty="0">
                <a:solidFill>
                  <a:schemeClr val="bg1">
                    <a:lumMod val="20000"/>
                    <a:lumOff val="80000"/>
                  </a:schemeClr>
                </a:solidFill>
              </a:rPr>
              <a:t>   </a:t>
            </a:r>
          </a:p>
          <a:p>
            <a:pPr eaLnBrk="1" hangingPunct="1"/>
            <a:endParaRPr lang="en-US" sz="1600" dirty="0">
              <a:solidFill>
                <a:schemeClr val="bg1">
                  <a:lumMod val="20000"/>
                  <a:lumOff val="80000"/>
                </a:schemeClr>
              </a:solidFill>
            </a:endParaRPr>
          </a:p>
          <a:p>
            <a:pPr eaLnBrk="1" hangingPunct="1"/>
            <a:r>
              <a:rPr lang="en-US" sz="2400" dirty="0">
                <a:solidFill>
                  <a:schemeClr val="bg1">
                    <a:lumMod val="20000"/>
                    <a:lumOff val="80000"/>
                  </a:schemeClr>
                </a:solidFill>
              </a:rPr>
              <a:t>The following session shows how to generate the surface plot of the function </a:t>
            </a:r>
            <a:r>
              <a:rPr lang="en-US" sz="2400" i="1" dirty="0">
                <a:solidFill>
                  <a:schemeClr val="bg1">
                    <a:lumMod val="20000"/>
                    <a:lumOff val="80000"/>
                  </a:schemeClr>
                </a:solidFill>
              </a:rPr>
              <a:t>z </a:t>
            </a:r>
            <a:r>
              <a:rPr lang="en-US" sz="2400" dirty="0">
                <a:solidFill>
                  <a:schemeClr val="bg1">
                    <a:lumMod val="20000"/>
                    <a:lumOff val="80000"/>
                  </a:schemeClr>
                </a:solidFill>
                <a:latin typeface="Symbol" panose="05050102010706020507" pitchFamily="18" charset="2"/>
              </a:rPr>
              <a:t>= </a:t>
            </a:r>
            <a:r>
              <a:rPr lang="en-US" sz="2400" i="1" dirty="0" err="1">
                <a:solidFill>
                  <a:schemeClr val="bg1">
                    <a:lumMod val="20000"/>
                    <a:lumOff val="80000"/>
                  </a:schemeClr>
                </a:solidFill>
              </a:rPr>
              <a:t>xe</a:t>
            </a:r>
            <a:r>
              <a:rPr lang="en-US" sz="2400" baseline="30000" dirty="0">
                <a:solidFill>
                  <a:schemeClr val="bg1">
                    <a:lumMod val="20000"/>
                    <a:lumOff val="80000"/>
                  </a:schemeClr>
                </a:solidFill>
                <a:latin typeface="Symbol" panose="05050102010706020507" pitchFamily="18" charset="2"/>
              </a:rPr>
              <a:t>-</a:t>
            </a:r>
            <a:r>
              <a:rPr lang="en-US" sz="2400" baseline="30000" dirty="0">
                <a:solidFill>
                  <a:schemeClr val="bg1">
                    <a:lumMod val="20000"/>
                    <a:lumOff val="80000"/>
                  </a:schemeClr>
                </a:solidFill>
              </a:rPr>
              <a:t>[(</a:t>
            </a:r>
            <a:r>
              <a:rPr lang="en-US" sz="2400" i="1" baseline="30000" dirty="0">
                <a:solidFill>
                  <a:schemeClr val="bg1">
                    <a:lumMod val="20000"/>
                    <a:lumOff val="80000"/>
                  </a:schemeClr>
                </a:solidFill>
              </a:rPr>
              <a:t>x</a:t>
            </a:r>
            <a:r>
              <a:rPr lang="en-US" sz="2400" baseline="30000" dirty="0">
                <a:solidFill>
                  <a:schemeClr val="bg1">
                    <a:lumMod val="20000"/>
                    <a:lumOff val="80000"/>
                  </a:schemeClr>
                </a:solidFill>
                <a:latin typeface="Symbol" panose="05050102010706020507" pitchFamily="18" charset="2"/>
              </a:rPr>
              <a:t>-</a:t>
            </a:r>
            <a:r>
              <a:rPr lang="en-US" sz="2400" i="1" baseline="30000" dirty="0">
                <a:solidFill>
                  <a:schemeClr val="bg1">
                    <a:lumMod val="20000"/>
                    <a:lumOff val="80000"/>
                  </a:schemeClr>
                </a:solidFill>
              </a:rPr>
              <a:t>y</a:t>
            </a:r>
            <a:r>
              <a:rPr lang="en-US" sz="2400" baseline="50000" dirty="0">
                <a:solidFill>
                  <a:schemeClr val="bg1">
                    <a:lumMod val="20000"/>
                    <a:lumOff val="80000"/>
                  </a:schemeClr>
                </a:solidFill>
              </a:rPr>
              <a:t>2</a:t>
            </a:r>
            <a:r>
              <a:rPr lang="en-US" sz="2400" baseline="30000" dirty="0">
                <a:solidFill>
                  <a:schemeClr val="bg1">
                    <a:lumMod val="20000"/>
                    <a:lumOff val="80000"/>
                  </a:schemeClr>
                </a:solidFill>
              </a:rPr>
              <a:t>)</a:t>
            </a:r>
            <a:r>
              <a:rPr lang="en-US" sz="2400" baseline="50000" dirty="0">
                <a:solidFill>
                  <a:schemeClr val="bg1">
                    <a:lumMod val="20000"/>
                    <a:lumOff val="80000"/>
                  </a:schemeClr>
                </a:solidFill>
              </a:rPr>
              <a:t>2</a:t>
            </a:r>
            <a:r>
              <a:rPr lang="en-US" sz="2400" baseline="30000" dirty="0">
                <a:solidFill>
                  <a:schemeClr val="bg1">
                    <a:lumMod val="20000"/>
                    <a:lumOff val="80000"/>
                  </a:schemeClr>
                </a:solidFill>
                <a:latin typeface="Symbol" panose="05050102010706020507" pitchFamily="18" charset="2"/>
              </a:rPr>
              <a:t>+</a:t>
            </a:r>
            <a:r>
              <a:rPr lang="en-US" sz="2400" i="1" baseline="30000" dirty="0">
                <a:solidFill>
                  <a:schemeClr val="bg1">
                    <a:lumMod val="20000"/>
                    <a:lumOff val="80000"/>
                  </a:schemeClr>
                </a:solidFill>
              </a:rPr>
              <a:t>y</a:t>
            </a:r>
            <a:r>
              <a:rPr lang="en-US" sz="2400" baseline="50000" dirty="0">
                <a:solidFill>
                  <a:schemeClr val="bg1">
                    <a:lumMod val="20000"/>
                    <a:lumOff val="80000"/>
                  </a:schemeClr>
                </a:solidFill>
              </a:rPr>
              <a:t>2</a:t>
            </a:r>
            <a:r>
              <a:rPr lang="en-US" sz="2400" baseline="30000" dirty="0">
                <a:solidFill>
                  <a:schemeClr val="bg1">
                    <a:lumMod val="20000"/>
                    <a:lumOff val="80000"/>
                  </a:schemeClr>
                </a:solidFill>
              </a:rPr>
              <a:t>]</a:t>
            </a:r>
            <a:r>
              <a:rPr lang="en-US" sz="2400" dirty="0">
                <a:solidFill>
                  <a:schemeClr val="bg1">
                    <a:lumMod val="20000"/>
                    <a:lumOff val="80000"/>
                  </a:schemeClr>
                </a:solidFill>
              </a:rPr>
              <a:t>, for </a:t>
            </a:r>
            <a:r>
              <a:rPr lang="en-US" sz="2400" dirty="0">
                <a:solidFill>
                  <a:schemeClr val="bg1">
                    <a:lumMod val="20000"/>
                    <a:lumOff val="80000"/>
                  </a:schemeClr>
                </a:solidFill>
                <a:latin typeface="Symbol" panose="05050102010706020507" pitchFamily="18" charset="2"/>
              </a:rPr>
              <a:t>-</a:t>
            </a:r>
            <a:r>
              <a:rPr lang="en-US" sz="2400" dirty="0">
                <a:solidFill>
                  <a:schemeClr val="bg1">
                    <a:lumMod val="20000"/>
                    <a:lumOff val="80000"/>
                  </a:schemeClr>
                </a:solidFill>
              </a:rPr>
              <a:t>2 </a:t>
            </a:r>
            <a:r>
              <a:rPr lang="en-US" sz="2400" dirty="0">
                <a:solidFill>
                  <a:schemeClr val="bg1">
                    <a:lumMod val="20000"/>
                    <a:lumOff val="80000"/>
                  </a:schemeClr>
                </a:solidFill>
                <a:latin typeface="Symbol" panose="05050102010706020507" pitchFamily="18" charset="2"/>
              </a:rPr>
              <a:t>£ </a:t>
            </a:r>
            <a:r>
              <a:rPr lang="en-US" sz="2400" i="1" dirty="0">
                <a:solidFill>
                  <a:schemeClr val="bg1">
                    <a:lumMod val="20000"/>
                    <a:lumOff val="80000"/>
                  </a:schemeClr>
                </a:solidFill>
              </a:rPr>
              <a:t>x </a:t>
            </a:r>
            <a:r>
              <a:rPr lang="en-US" sz="2400" dirty="0">
                <a:solidFill>
                  <a:schemeClr val="bg1">
                    <a:lumMod val="20000"/>
                    <a:lumOff val="80000"/>
                  </a:schemeClr>
                </a:solidFill>
                <a:latin typeface="Symbol" panose="05050102010706020507" pitchFamily="18" charset="2"/>
              </a:rPr>
              <a:t>£ </a:t>
            </a:r>
            <a:r>
              <a:rPr lang="en-US" sz="2400" dirty="0">
                <a:solidFill>
                  <a:schemeClr val="bg1">
                    <a:lumMod val="20000"/>
                    <a:lumOff val="80000"/>
                  </a:schemeClr>
                </a:solidFill>
              </a:rPr>
              <a:t>2 and </a:t>
            </a:r>
            <a:r>
              <a:rPr lang="en-US" sz="2400" dirty="0">
                <a:solidFill>
                  <a:schemeClr val="bg1">
                    <a:lumMod val="20000"/>
                    <a:lumOff val="80000"/>
                  </a:schemeClr>
                </a:solidFill>
                <a:latin typeface="Symbol" panose="05050102010706020507" pitchFamily="18" charset="2"/>
              </a:rPr>
              <a:t>-</a:t>
            </a:r>
            <a:r>
              <a:rPr lang="en-US" sz="2400" dirty="0">
                <a:solidFill>
                  <a:schemeClr val="bg1">
                    <a:lumMod val="20000"/>
                    <a:lumOff val="80000"/>
                  </a:schemeClr>
                </a:solidFill>
              </a:rPr>
              <a:t>2 </a:t>
            </a:r>
            <a:r>
              <a:rPr lang="en-US" sz="2400" dirty="0">
                <a:solidFill>
                  <a:schemeClr val="bg1">
                    <a:lumMod val="20000"/>
                    <a:lumOff val="80000"/>
                  </a:schemeClr>
                </a:solidFill>
                <a:latin typeface="Symbol" panose="05050102010706020507" pitchFamily="18" charset="2"/>
              </a:rPr>
              <a:t>£ </a:t>
            </a:r>
            <a:r>
              <a:rPr lang="en-US" sz="2400" i="1" dirty="0">
                <a:solidFill>
                  <a:schemeClr val="bg1">
                    <a:lumMod val="20000"/>
                    <a:lumOff val="80000"/>
                  </a:schemeClr>
                </a:solidFill>
              </a:rPr>
              <a:t>y </a:t>
            </a:r>
            <a:r>
              <a:rPr lang="en-US" sz="2400" dirty="0">
                <a:solidFill>
                  <a:schemeClr val="bg1">
                    <a:lumMod val="20000"/>
                    <a:lumOff val="80000"/>
                  </a:schemeClr>
                </a:solidFill>
                <a:latin typeface="Symbol" panose="05050102010706020507" pitchFamily="18" charset="2"/>
              </a:rPr>
              <a:t>£ </a:t>
            </a:r>
            <a:r>
              <a:rPr lang="en-US" sz="2400" dirty="0">
                <a:solidFill>
                  <a:schemeClr val="bg1">
                    <a:lumMod val="20000"/>
                    <a:lumOff val="80000"/>
                  </a:schemeClr>
                </a:solidFill>
              </a:rPr>
              <a:t>2, with a spacing of 0.1. </a:t>
            </a:r>
          </a:p>
          <a:p>
            <a:pPr eaLnBrk="1" hangingPunct="1"/>
            <a:endParaRPr lang="en-US" sz="2400" dirty="0">
              <a:solidFill>
                <a:schemeClr val="bg1">
                  <a:lumMod val="20000"/>
                  <a:lumOff val="80000"/>
                </a:schemeClr>
              </a:solidFill>
              <a:latin typeface="Courier New" panose="02070309020205020404" pitchFamily="49" charset="0"/>
            </a:endParaRPr>
          </a:p>
          <a:p>
            <a:pPr eaLnBrk="1" hangingPunct="1"/>
            <a:r>
              <a:rPr lang="en-US" sz="2400" dirty="0">
                <a:solidFill>
                  <a:schemeClr val="bg1">
                    <a:lumMod val="20000"/>
                    <a:lumOff val="80000"/>
                  </a:schemeClr>
                </a:solidFill>
                <a:latin typeface="Courier New" panose="02070309020205020404" pitchFamily="49" charset="0"/>
              </a:rPr>
              <a:t>&gt;&gt;[X,Y] = </a:t>
            </a:r>
            <a:r>
              <a:rPr lang="en-US" sz="2400" dirty="0" err="1">
                <a:solidFill>
                  <a:schemeClr val="bg1">
                    <a:lumMod val="20000"/>
                    <a:lumOff val="80000"/>
                  </a:schemeClr>
                </a:solidFill>
                <a:latin typeface="Courier New" panose="02070309020205020404" pitchFamily="49" charset="0"/>
              </a:rPr>
              <a:t>meshgrid</a:t>
            </a:r>
            <a:r>
              <a:rPr lang="en-US" sz="2400" dirty="0">
                <a:solidFill>
                  <a:schemeClr val="bg1">
                    <a:lumMod val="20000"/>
                    <a:lumOff val="80000"/>
                  </a:schemeClr>
                </a:solidFill>
                <a:latin typeface="Courier New" panose="02070309020205020404" pitchFamily="49" charset="0"/>
              </a:rPr>
              <a:t>(-2:0.1:2);</a:t>
            </a:r>
          </a:p>
          <a:p>
            <a:pPr eaLnBrk="1" hangingPunct="1"/>
            <a:r>
              <a:rPr lang="en-US" sz="2400" dirty="0">
                <a:solidFill>
                  <a:schemeClr val="bg1">
                    <a:lumMod val="20000"/>
                    <a:lumOff val="80000"/>
                  </a:schemeClr>
                </a:solidFill>
                <a:latin typeface="Courier New" panose="02070309020205020404" pitchFamily="49" charset="0"/>
              </a:rPr>
              <a:t>&gt;&gt;Z = X.*</a:t>
            </a:r>
            <a:r>
              <a:rPr lang="en-US" sz="2400" dirty="0" err="1">
                <a:solidFill>
                  <a:schemeClr val="bg1">
                    <a:lumMod val="20000"/>
                    <a:lumOff val="80000"/>
                  </a:schemeClr>
                </a:solidFill>
                <a:latin typeface="Courier New" panose="02070309020205020404" pitchFamily="49" charset="0"/>
              </a:rPr>
              <a:t>exp</a:t>
            </a:r>
            <a:r>
              <a:rPr lang="en-US" sz="2400" dirty="0">
                <a:solidFill>
                  <a:schemeClr val="bg1">
                    <a:lumMod val="20000"/>
                    <a:lumOff val="80000"/>
                  </a:schemeClr>
                </a:solidFill>
                <a:latin typeface="Courier New" panose="02070309020205020404" pitchFamily="49" charset="0"/>
              </a:rPr>
              <a:t>(-((X-Y.^2).^2+Y.^2));</a:t>
            </a:r>
          </a:p>
          <a:p>
            <a:pPr eaLnBrk="1" hangingPunct="1"/>
            <a:r>
              <a:rPr lang="en-US" sz="2400" dirty="0">
                <a:solidFill>
                  <a:schemeClr val="bg1">
                    <a:lumMod val="20000"/>
                    <a:lumOff val="80000"/>
                  </a:schemeClr>
                </a:solidFill>
                <a:latin typeface="Courier New" panose="02070309020205020404" pitchFamily="49" charset="0"/>
              </a:rPr>
              <a:t>&gt;&gt;mesh(X,Y,Z),</a:t>
            </a:r>
            <a:r>
              <a:rPr lang="en-US" sz="2400" dirty="0" err="1">
                <a:solidFill>
                  <a:schemeClr val="bg1">
                    <a:lumMod val="20000"/>
                    <a:lumOff val="80000"/>
                  </a:schemeClr>
                </a:solidFill>
                <a:latin typeface="Courier New" panose="02070309020205020404" pitchFamily="49" charset="0"/>
              </a:rPr>
              <a:t>xlabel</a:t>
            </a:r>
            <a:r>
              <a:rPr lang="en-US" sz="2400" dirty="0">
                <a:solidFill>
                  <a:schemeClr val="bg1">
                    <a:lumMod val="20000"/>
                    <a:lumOff val="80000"/>
                  </a:schemeClr>
                </a:solidFill>
                <a:latin typeface="Courier New" panose="02070309020205020404" pitchFamily="49" charset="0"/>
              </a:rPr>
              <a:t>(’x’),</a:t>
            </a:r>
            <a:r>
              <a:rPr lang="en-US" sz="2400" dirty="0" err="1">
                <a:solidFill>
                  <a:schemeClr val="bg1">
                    <a:lumMod val="20000"/>
                    <a:lumOff val="80000"/>
                  </a:schemeClr>
                </a:solidFill>
                <a:latin typeface="Courier New" panose="02070309020205020404" pitchFamily="49" charset="0"/>
              </a:rPr>
              <a:t>ylabel</a:t>
            </a:r>
            <a:r>
              <a:rPr lang="en-US" sz="2400" dirty="0">
                <a:solidFill>
                  <a:schemeClr val="bg1">
                    <a:lumMod val="20000"/>
                    <a:lumOff val="80000"/>
                  </a:schemeClr>
                </a:solidFill>
                <a:latin typeface="Courier New" panose="02070309020205020404" pitchFamily="49" charset="0"/>
              </a:rPr>
              <a:t>(’y’),...</a:t>
            </a:r>
          </a:p>
          <a:p>
            <a:pPr eaLnBrk="1" hangingPunct="1"/>
            <a:r>
              <a:rPr lang="en-US" sz="2400" dirty="0">
                <a:solidFill>
                  <a:schemeClr val="bg1">
                    <a:lumMod val="20000"/>
                    <a:lumOff val="80000"/>
                  </a:schemeClr>
                </a:solidFill>
                <a:latin typeface="Courier New" panose="02070309020205020404" pitchFamily="49" charset="0"/>
              </a:rPr>
              <a:t>   </a:t>
            </a:r>
            <a:r>
              <a:rPr lang="en-US" sz="2400" dirty="0" err="1">
                <a:solidFill>
                  <a:schemeClr val="bg1">
                    <a:lumMod val="20000"/>
                    <a:lumOff val="80000"/>
                  </a:schemeClr>
                </a:solidFill>
                <a:latin typeface="Courier New" panose="02070309020205020404" pitchFamily="49" charset="0"/>
              </a:rPr>
              <a:t>zlabel</a:t>
            </a:r>
            <a:r>
              <a:rPr lang="en-US" sz="2400" dirty="0">
                <a:solidFill>
                  <a:schemeClr val="bg1">
                    <a:lumMod val="20000"/>
                    <a:lumOff val="80000"/>
                  </a:schemeClr>
                </a:solidFill>
                <a:latin typeface="Courier New" panose="02070309020205020404" pitchFamily="49" charset="0"/>
              </a:rPr>
              <a:t>(’z’)</a:t>
            </a:r>
          </a:p>
        </p:txBody>
      </p:sp>
    </p:spTree>
    <p:extLst>
      <p:ext uri="{BB962C8B-B14F-4D97-AF65-F5344CB8AC3E}">
        <p14:creationId xmlns:p14="http://schemas.microsoft.com/office/powerpoint/2010/main" val="361904902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3" descr="npo00005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0175" y="1371600"/>
            <a:ext cx="6343650" cy="416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4275" name="Text Box 4"/>
          <p:cNvSpPr txBox="1">
            <a:spLocks noChangeArrowheads="1"/>
          </p:cNvSpPr>
          <p:nvPr/>
        </p:nvSpPr>
        <p:spPr bwMode="auto">
          <a:xfrm>
            <a:off x="0" y="267796"/>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dirty="0">
                <a:solidFill>
                  <a:schemeClr val="bg1">
                    <a:lumMod val="20000"/>
                    <a:lumOff val="80000"/>
                  </a:schemeClr>
                </a:solidFill>
              </a:rPr>
              <a:t>A plot of the surface</a:t>
            </a:r>
            <a:r>
              <a:rPr lang="en-US" sz="2400" dirty="0">
                <a:solidFill>
                  <a:schemeClr val="bg1">
                    <a:lumMod val="20000"/>
                    <a:lumOff val="80000"/>
                  </a:schemeClr>
                </a:solidFill>
              </a:rPr>
              <a:t> </a:t>
            </a:r>
            <a:r>
              <a:rPr lang="en-US" sz="2400" b="1" i="1" dirty="0">
                <a:solidFill>
                  <a:schemeClr val="bg1">
                    <a:lumMod val="20000"/>
                    <a:lumOff val="80000"/>
                  </a:schemeClr>
                </a:solidFill>
              </a:rPr>
              <a:t>z </a:t>
            </a:r>
            <a:r>
              <a:rPr lang="en-US" sz="2400" b="1" dirty="0">
                <a:solidFill>
                  <a:schemeClr val="bg1">
                    <a:lumMod val="20000"/>
                    <a:lumOff val="80000"/>
                  </a:schemeClr>
                </a:solidFill>
                <a:latin typeface="Symbol" panose="05050102010706020507" pitchFamily="18" charset="2"/>
              </a:rPr>
              <a:t>= </a:t>
            </a:r>
            <a:r>
              <a:rPr lang="en-US" sz="2400" b="1" i="1" dirty="0" err="1">
                <a:solidFill>
                  <a:schemeClr val="bg1">
                    <a:lumMod val="20000"/>
                    <a:lumOff val="80000"/>
                  </a:schemeClr>
                </a:solidFill>
              </a:rPr>
              <a:t>xe</a:t>
            </a:r>
            <a:r>
              <a:rPr lang="en-US" sz="2400" b="1" baseline="30000" dirty="0">
                <a:solidFill>
                  <a:schemeClr val="bg1">
                    <a:lumMod val="20000"/>
                    <a:lumOff val="80000"/>
                  </a:schemeClr>
                </a:solidFill>
                <a:latin typeface="Symbol" panose="05050102010706020507" pitchFamily="18" charset="2"/>
              </a:rPr>
              <a:t>-</a:t>
            </a:r>
            <a:r>
              <a:rPr lang="en-US" sz="2400" b="1" baseline="30000" dirty="0">
                <a:solidFill>
                  <a:schemeClr val="bg1">
                    <a:lumMod val="20000"/>
                    <a:lumOff val="80000"/>
                  </a:schemeClr>
                </a:solidFill>
              </a:rPr>
              <a:t>[(</a:t>
            </a:r>
            <a:r>
              <a:rPr lang="en-US" sz="2400" b="1" i="1" baseline="30000" dirty="0">
                <a:solidFill>
                  <a:schemeClr val="bg1">
                    <a:lumMod val="20000"/>
                    <a:lumOff val="80000"/>
                  </a:schemeClr>
                </a:solidFill>
              </a:rPr>
              <a:t>x</a:t>
            </a:r>
            <a:r>
              <a:rPr lang="en-US" sz="2400" b="1" baseline="30000" dirty="0">
                <a:solidFill>
                  <a:schemeClr val="bg1">
                    <a:lumMod val="20000"/>
                    <a:lumOff val="80000"/>
                  </a:schemeClr>
                </a:solidFill>
                <a:latin typeface="Symbol" panose="05050102010706020507" pitchFamily="18" charset="2"/>
              </a:rPr>
              <a:t>-</a:t>
            </a:r>
            <a:r>
              <a:rPr lang="en-US" sz="2400" b="1" i="1" baseline="30000" dirty="0">
                <a:solidFill>
                  <a:schemeClr val="bg1">
                    <a:lumMod val="20000"/>
                    <a:lumOff val="80000"/>
                  </a:schemeClr>
                </a:solidFill>
              </a:rPr>
              <a:t>y</a:t>
            </a:r>
            <a:r>
              <a:rPr lang="en-US" sz="2400" b="1" baseline="50000" dirty="0">
                <a:solidFill>
                  <a:schemeClr val="bg1">
                    <a:lumMod val="20000"/>
                    <a:lumOff val="80000"/>
                  </a:schemeClr>
                </a:solidFill>
              </a:rPr>
              <a:t>2</a:t>
            </a:r>
            <a:r>
              <a:rPr lang="en-US" sz="2400" b="1" baseline="30000" dirty="0">
                <a:solidFill>
                  <a:schemeClr val="bg1">
                    <a:lumMod val="20000"/>
                    <a:lumOff val="80000"/>
                  </a:schemeClr>
                </a:solidFill>
              </a:rPr>
              <a:t>)</a:t>
            </a:r>
            <a:r>
              <a:rPr lang="en-US" sz="2400" b="1" baseline="50000" dirty="0">
                <a:solidFill>
                  <a:schemeClr val="bg1">
                    <a:lumMod val="20000"/>
                    <a:lumOff val="80000"/>
                  </a:schemeClr>
                </a:solidFill>
              </a:rPr>
              <a:t>2</a:t>
            </a:r>
            <a:r>
              <a:rPr lang="en-US" sz="2400" b="1" baseline="30000" dirty="0">
                <a:solidFill>
                  <a:schemeClr val="bg1">
                    <a:lumMod val="20000"/>
                    <a:lumOff val="80000"/>
                  </a:schemeClr>
                </a:solidFill>
                <a:latin typeface="Symbol" panose="05050102010706020507" pitchFamily="18" charset="2"/>
              </a:rPr>
              <a:t>+</a:t>
            </a:r>
            <a:r>
              <a:rPr lang="en-US" sz="2400" b="1" i="1" baseline="30000" dirty="0">
                <a:solidFill>
                  <a:schemeClr val="bg1">
                    <a:lumMod val="20000"/>
                    <a:lumOff val="80000"/>
                  </a:schemeClr>
                </a:solidFill>
              </a:rPr>
              <a:t>y</a:t>
            </a:r>
            <a:r>
              <a:rPr lang="en-US" sz="2400" b="1" baseline="50000" dirty="0">
                <a:solidFill>
                  <a:schemeClr val="bg1">
                    <a:lumMod val="20000"/>
                    <a:lumOff val="80000"/>
                  </a:schemeClr>
                </a:solidFill>
              </a:rPr>
              <a:t>2</a:t>
            </a:r>
            <a:r>
              <a:rPr lang="en-US" sz="2400" b="1" baseline="30000" dirty="0">
                <a:solidFill>
                  <a:schemeClr val="bg1">
                    <a:lumMod val="20000"/>
                    <a:lumOff val="80000"/>
                  </a:schemeClr>
                </a:solidFill>
              </a:rPr>
              <a:t>]</a:t>
            </a:r>
            <a:r>
              <a:rPr lang="en-US" sz="2400" dirty="0">
                <a:solidFill>
                  <a:schemeClr val="bg1">
                    <a:lumMod val="20000"/>
                    <a:lumOff val="80000"/>
                  </a:schemeClr>
                </a:solidFill>
              </a:rPr>
              <a:t> </a:t>
            </a:r>
            <a:r>
              <a:rPr lang="en-US" sz="2400" b="1" dirty="0">
                <a:solidFill>
                  <a:schemeClr val="bg1">
                    <a:lumMod val="20000"/>
                    <a:lumOff val="80000"/>
                  </a:schemeClr>
                </a:solidFill>
              </a:rPr>
              <a:t>created with the </a:t>
            </a:r>
            <a:r>
              <a:rPr lang="en-US" sz="2400" b="1" dirty="0">
                <a:solidFill>
                  <a:schemeClr val="bg1">
                    <a:lumMod val="20000"/>
                    <a:lumOff val="80000"/>
                  </a:schemeClr>
                </a:solidFill>
                <a:latin typeface="Courier New" panose="02070309020205020404" pitchFamily="49" charset="0"/>
              </a:rPr>
              <a:t>mesh</a:t>
            </a:r>
            <a:r>
              <a:rPr lang="en-US" sz="2400" b="1" dirty="0">
                <a:solidFill>
                  <a:schemeClr val="bg1">
                    <a:lumMod val="20000"/>
                    <a:lumOff val="80000"/>
                  </a:schemeClr>
                </a:solidFill>
              </a:rPr>
              <a:t> </a:t>
            </a:r>
            <a:r>
              <a:rPr lang="en-US" sz="2400" b="1" dirty="0" smtClean="0">
                <a:solidFill>
                  <a:schemeClr val="bg1">
                    <a:lumMod val="20000"/>
                    <a:lumOff val="80000"/>
                  </a:schemeClr>
                </a:solidFill>
              </a:rPr>
              <a:t>function</a:t>
            </a:r>
            <a:endParaRPr lang="en-US" sz="2400" dirty="0">
              <a:solidFill>
                <a:schemeClr val="bg1">
                  <a:lumMod val="20000"/>
                  <a:lumOff val="80000"/>
                </a:schemeClr>
              </a:solidFill>
            </a:endParaRPr>
          </a:p>
        </p:txBody>
      </p:sp>
    </p:spTree>
    <p:extLst>
      <p:ext uri="{BB962C8B-B14F-4D97-AF65-F5344CB8AC3E}">
        <p14:creationId xmlns:p14="http://schemas.microsoft.com/office/powerpoint/2010/main" val="51406706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ChangeArrowheads="1"/>
          </p:cNvSpPr>
          <p:nvPr/>
        </p:nvSpPr>
        <p:spPr bwMode="auto">
          <a:xfrm>
            <a:off x="812800" y="568325"/>
            <a:ext cx="78740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571500" algn="l"/>
              </a:tabLst>
              <a:defRPr>
                <a:solidFill>
                  <a:schemeClr val="tx1"/>
                </a:solidFill>
                <a:latin typeface="Arial" panose="020B0604020202020204" pitchFamily="34" charset="0"/>
              </a:defRPr>
            </a:lvl1pPr>
            <a:lvl2pPr marL="742950" indent="-285750" eaLnBrk="0" hangingPunct="0">
              <a:tabLst>
                <a:tab pos="571500" algn="l"/>
              </a:tabLst>
              <a:defRPr>
                <a:solidFill>
                  <a:schemeClr val="tx1"/>
                </a:solidFill>
                <a:latin typeface="Arial" panose="020B0604020202020204" pitchFamily="34" charset="0"/>
              </a:defRPr>
            </a:lvl2pPr>
            <a:lvl3pPr marL="1143000" indent="-228600" eaLnBrk="0" hangingPunct="0">
              <a:tabLst>
                <a:tab pos="571500" algn="l"/>
              </a:tabLst>
              <a:defRPr>
                <a:solidFill>
                  <a:schemeClr val="tx1"/>
                </a:solidFill>
                <a:latin typeface="Arial" panose="020B0604020202020204" pitchFamily="34" charset="0"/>
              </a:defRPr>
            </a:lvl3pPr>
            <a:lvl4pPr marL="1600200" indent="-228600" eaLnBrk="0" hangingPunct="0">
              <a:tabLst>
                <a:tab pos="571500" algn="l"/>
              </a:tabLst>
              <a:defRPr>
                <a:solidFill>
                  <a:schemeClr val="tx1"/>
                </a:solidFill>
                <a:latin typeface="Arial" panose="020B0604020202020204" pitchFamily="34" charset="0"/>
              </a:defRPr>
            </a:lvl4pPr>
            <a:lvl5pPr marL="2057400" indent="-228600" eaLnBrk="0" hangingPunct="0">
              <a:tabLst>
                <a:tab pos="5715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5715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5715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5715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571500" algn="l"/>
              </a:tabLst>
              <a:defRPr>
                <a:solidFill>
                  <a:schemeClr val="tx1"/>
                </a:solidFill>
                <a:latin typeface="Arial" panose="020B0604020202020204" pitchFamily="34" charset="0"/>
              </a:defRPr>
            </a:lvl9pPr>
          </a:lstStyle>
          <a:p>
            <a:pPr eaLnBrk="1" hangingPunct="1"/>
            <a:r>
              <a:rPr lang="en-US" sz="2400" dirty="0">
                <a:solidFill>
                  <a:schemeClr val="bg1">
                    <a:lumMod val="20000"/>
                    <a:lumOff val="80000"/>
                  </a:schemeClr>
                </a:solidFill>
              </a:rPr>
              <a:t>The following session generates the contour plot of the function whose surface plot is shown in Figure 5.8–2; namely, </a:t>
            </a:r>
            <a:r>
              <a:rPr lang="en-US" sz="2400" i="1" dirty="0">
                <a:solidFill>
                  <a:schemeClr val="bg1">
                    <a:lumMod val="20000"/>
                    <a:lumOff val="80000"/>
                  </a:schemeClr>
                </a:solidFill>
              </a:rPr>
              <a:t>z </a:t>
            </a:r>
            <a:r>
              <a:rPr lang="en-US" sz="2400" dirty="0">
                <a:solidFill>
                  <a:schemeClr val="bg1">
                    <a:lumMod val="20000"/>
                    <a:lumOff val="80000"/>
                  </a:schemeClr>
                </a:solidFill>
                <a:latin typeface="Symbol" panose="05050102010706020507" pitchFamily="18" charset="2"/>
              </a:rPr>
              <a:t>= </a:t>
            </a:r>
            <a:r>
              <a:rPr lang="en-US" sz="2400" i="1" dirty="0" err="1">
                <a:solidFill>
                  <a:schemeClr val="bg1">
                    <a:lumMod val="20000"/>
                    <a:lumOff val="80000"/>
                  </a:schemeClr>
                </a:solidFill>
              </a:rPr>
              <a:t>xe</a:t>
            </a:r>
            <a:r>
              <a:rPr lang="en-US" sz="2400" baseline="30000" dirty="0">
                <a:solidFill>
                  <a:schemeClr val="bg1">
                    <a:lumMod val="20000"/>
                    <a:lumOff val="80000"/>
                  </a:schemeClr>
                </a:solidFill>
                <a:latin typeface="Symbol" panose="05050102010706020507" pitchFamily="18" charset="2"/>
              </a:rPr>
              <a:t>-</a:t>
            </a:r>
            <a:r>
              <a:rPr lang="en-US" sz="2400" baseline="30000" dirty="0">
                <a:solidFill>
                  <a:schemeClr val="bg1">
                    <a:lumMod val="20000"/>
                    <a:lumOff val="80000"/>
                  </a:schemeClr>
                </a:solidFill>
              </a:rPr>
              <a:t>[(</a:t>
            </a:r>
            <a:r>
              <a:rPr lang="en-US" sz="2400" i="1" baseline="30000" dirty="0">
                <a:solidFill>
                  <a:schemeClr val="bg1">
                    <a:lumMod val="20000"/>
                    <a:lumOff val="80000"/>
                  </a:schemeClr>
                </a:solidFill>
              </a:rPr>
              <a:t>x</a:t>
            </a:r>
            <a:r>
              <a:rPr lang="en-US" sz="2400" baseline="30000" dirty="0">
                <a:solidFill>
                  <a:schemeClr val="bg1">
                    <a:lumMod val="20000"/>
                    <a:lumOff val="80000"/>
                  </a:schemeClr>
                </a:solidFill>
                <a:latin typeface="Symbol" panose="05050102010706020507" pitchFamily="18" charset="2"/>
              </a:rPr>
              <a:t>-</a:t>
            </a:r>
            <a:r>
              <a:rPr lang="en-US" sz="2400" i="1" baseline="30000" dirty="0">
                <a:solidFill>
                  <a:schemeClr val="bg1">
                    <a:lumMod val="20000"/>
                    <a:lumOff val="80000"/>
                  </a:schemeClr>
                </a:solidFill>
              </a:rPr>
              <a:t>y</a:t>
            </a:r>
            <a:r>
              <a:rPr lang="en-US" sz="2400" baseline="50000" dirty="0">
                <a:solidFill>
                  <a:schemeClr val="bg1">
                    <a:lumMod val="20000"/>
                    <a:lumOff val="80000"/>
                  </a:schemeClr>
                </a:solidFill>
              </a:rPr>
              <a:t>2</a:t>
            </a:r>
            <a:r>
              <a:rPr lang="en-US" sz="2400" baseline="30000" dirty="0">
                <a:solidFill>
                  <a:schemeClr val="bg1">
                    <a:lumMod val="20000"/>
                    <a:lumOff val="80000"/>
                  </a:schemeClr>
                </a:solidFill>
              </a:rPr>
              <a:t>)</a:t>
            </a:r>
            <a:r>
              <a:rPr lang="en-US" sz="2400" baseline="50000" dirty="0">
                <a:solidFill>
                  <a:schemeClr val="bg1">
                    <a:lumMod val="20000"/>
                    <a:lumOff val="80000"/>
                  </a:schemeClr>
                </a:solidFill>
              </a:rPr>
              <a:t>2</a:t>
            </a:r>
            <a:r>
              <a:rPr lang="en-US" sz="2400" baseline="30000" dirty="0">
                <a:solidFill>
                  <a:schemeClr val="bg1">
                    <a:lumMod val="20000"/>
                    <a:lumOff val="80000"/>
                  </a:schemeClr>
                </a:solidFill>
                <a:latin typeface="Symbol" panose="05050102010706020507" pitchFamily="18" charset="2"/>
              </a:rPr>
              <a:t>+</a:t>
            </a:r>
            <a:r>
              <a:rPr lang="en-US" sz="2400" i="1" baseline="30000" dirty="0">
                <a:solidFill>
                  <a:schemeClr val="bg1">
                    <a:lumMod val="20000"/>
                    <a:lumOff val="80000"/>
                  </a:schemeClr>
                </a:solidFill>
              </a:rPr>
              <a:t>y</a:t>
            </a:r>
            <a:r>
              <a:rPr lang="en-US" sz="2400" baseline="50000" dirty="0">
                <a:solidFill>
                  <a:schemeClr val="bg1">
                    <a:lumMod val="20000"/>
                    <a:lumOff val="80000"/>
                  </a:schemeClr>
                </a:solidFill>
              </a:rPr>
              <a:t>2</a:t>
            </a:r>
            <a:r>
              <a:rPr lang="en-US" sz="2400" baseline="30000" dirty="0">
                <a:solidFill>
                  <a:schemeClr val="bg1">
                    <a:lumMod val="20000"/>
                    <a:lumOff val="80000"/>
                  </a:schemeClr>
                </a:solidFill>
              </a:rPr>
              <a:t>]</a:t>
            </a:r>
            <a:r>
              <a:rPr lang="en-US" sz="2400" dirty="0">
                <a:solidFill>
                  <a:schemeClr val="bg1">
                    <a:lumMod val="20000"/>
                    <a:lumOff val="80000"/>
                  </a:schemeClr>
                </a:solidFill>
              </a:rPr>
              <a:t>, for </a:t>
            </a:r>
            <a:r>
              <a:rPr lang="en-US" sz="2400" dirty="0">
                <a:solidFill>
                  <a:schemeClr val="bg1">
                    <a:lumMod val="20000"/>
                    <a:lumOff val="80000"/>
                  </a:schemeClr>
                </a:solidFill>
                <a:latin typeface="Symbol" panose="05050102010706020507" pitchFamily="18" charset="2"/>
              </a:rPr>
              <a:t>-</a:t>
            </a:r>
            <a:r>
              <a:rPr lang="en-US" sz="2400" dirty="0">
                <a:solidFill>
                  <a:schemeClr val="bg1">
                    <a:lumMod val="20000"/>
                    <a:lumOff val="80000"/>
                  </a:schemeClr>
                </a:solidFill>
              </a:rPr>
              <a:t>2 </a:t>
            </a:r>
            <a:r>
              <a:rPr lang="en-US" sz="2400" dirty="0">
                <a:solidFill>
                  <a:schemeClr val="bg1">
                    <a:lumMod val="20000"/>
                    <a:lumOff val="80000"/>
                  </a:schemeClr>
                </a:solidFill>
                <a:latin typeface="Symbol" panose="05050102010706020507" pitchFamily="18" charset="2"/>
              </a:rPr>
              <a:t>£ </a:t>
            </a:r>
            <a:r>
              <a:rPr lang="en-US" sz="2400" i="1" dirty="0">
                <a:solidFill>
                  <a:schemeClr val="bg1">
                    <a:lumMod val="20000"/>
                    <a:lumOff val="80000"/>
                  </a:schemeClr>
                </a:solidFill>
              </a:rPr>
              <a:t>x </a:t>
            </a:r>
            <a:r>
              <a:rPr lang="en-US" sz="2400" dirty="0">
                <a:solidFill>
                  <a:schemeClr val="bg1">
                    <a:lumMod val="20000"/>
                    <a:lumOff val="80000"/>
                  </a:schemeClr>
                </a:solidFill>
                <a:latin typeface="Symbol" panose="05050102010706020507" pitchFamily="18" charset="2"/>
              </a:rPr>
              <a:t>£ </a:t>
            </a:r>
            <a:r>
              <a:rPr lang="en-US" sz="2400" dirty="0">
                <a:solidFill>
                  <a:schemeClr val="bg1">
                    <a:lumMod val="20000"/>
                    <a:lumOff val="80000"/>
                  </a:schemeClr>
                </a:solidFill>
              </a:rPr>
              <a:t>2 and </a:t>
            </a:r>
            <a:r>
              <a:rPr lang="en-US" sz="2400" dirty="0">
                <a:solidFill>
                  <a:schemeClr val="bg1">
                    <a:lumMod val="20000"/>
                    <a:lumOff val="80000"/>
                  </a:schemeClr>
                </a:solidFill>
                <a:latin typeface="Symbol" panose="05050102010706020507" pitchFamily="18" charset="2"/>
              </a:rPr>
              <a:t>-</a:t>
            </a:r>
            <a:r>
              <a:rPr lang="en-US" sz="2400" dirty="0">
                <a:solidFill>
                  <a:schemeClr val="bg1">
                    <a:lumMod val="20000"/>
                    <a:lumOff val="80000"/>
                  </a:schemeClr>
                </a:solidFill>
              </a:rPr>
              <a:t>2 </a:t>
            </a:r>
            <a:r>
              <a:rPr lang="en-US" sz="2400" dirty="0">
                <a:solidFill>
                  <a:schemeClr val="bg1">
                    <a:lumMod val="20000"/>
                    <a:lumOff val="80000"/>
                  </a:schemeClr>
                </a:solidFill>
                <a:latin typeface="Symbol" panose="05050102010706020507" pitchFamily="18" charset="2"/>
              </a:rPr>
              <a:t>£ </a:t>
            </a:r>
            <a:r>
              <a:rPr lang="en-US" sz="2400" i="1" dirty="0">
                <a:solidFill>
                  <a:schemeClr val="bg1">
                    <a:lumMod val="20000"/>
                    <a:lumOff val="80000"/>
                  </a:schemeClr>
                </a:solidFill>
              </a:rPr>
              <a:t>y </a:t>
            </a:r>
            <a:r>
              <a:rPr lang="en-US" sz="2400" dirty="0">
                <a:solidFill>
                  <a:schemeClr val="bg1">
                    <a:lumMod val="20000"/>
                    <a:lumOff val="80000"/>
                  </a:schemeClr>
                </a:solidFill>
                <a:latin typeface="Symbol" panose="05050102010706020507" pitchFamily="18" charset="2"/>
              </a:rPr>
              <a:t>£ </a:t>
            </a:r>
            <a:r>
              <a:rPr lang="en-US" sz="2400" dirty="0">
                <a:solidFill>
                  <a:schemeClr val="bg1">
                    <a:lumMod val="20000"/>
                    <a:lumOff val="80000"/>
                  </a:schemeClr>
                </a:solidFill>
              </a:rPr>
              <a:t>2, with a spacing of 0.1. </a:t>
            </a:r>
          </a:p>
          <a:p>
            <a:pPr eaLnBrk="1" hangingPunct="1"/>
            <a:endParaRPr lang="en-US" sz="2400" dirty="0">
              <a:solidFill>
                <a:schemeClr val="bg1">
                  <a:lumMod val="20000"/>
                  <a:lumOff val="80000"/>
                </a:schemeClr>
              </a:solidFill>
              <a:latin typeface="Courier New" panose="02070309020205020404" pitchFamily="49" charset="0"/>
            </a:endParaRPr>
          </a:p>
          <a:p>
            <a:pPr eaLnBrk="1" hangingPunct="1"/>
            <a:r>
              <a:rPr lang="en-US" sz="2400" dirty="0">
                <a:solidFill>
                  <a:schemeClr val="bg1">
                    <a:lumMod val="20000"/>
                    <a:lumOff val="80000"/>
                  </a:schemeClr>
                </a:solidFill>
                <a:latin typeface="Courier New" panose="02070309020205020404" pitchFamily="49" charset="0"/>
              </a:rPr>
              <a:t>&gt;&gt;[X,Y] = </a:t>
            </a:r>
            <a:r>
              <a:rPr lang="en-US" sz="2400" dirty="0" err="1">
                <a:solidFill>
                  <a:schemeClr val="bg1">
                    <a:lumMod val="20000"/>
                    <a:lumOff val="80000"/>
                  </a:schemeClr>
                </a:solidFill>
                <a:latin typeface="Courier New" panose="02070309020205020404" pitchFamily="49" charset="0"/>
              </a:rPr>
              <a:t>meshgrid</a:t>
            </a:r>
            <a:r>
              <a:rPr lang="en-US" sz="2400" dirty="0">
                <a:solidFill>
                  <a:schemeClr val="bg1">
                    <a:lumMod val="20000"/>
                    <a:lumOff val="80000"/>
                  </a:schemeClr>
                </a:solidFill>
                <a:latin typeface="Courier New" panose="02070309020205020404" pitchFamily="49" charset="0"/>
              </a:rPr>
              <a:t>(-2:0.1:2);</a:t>
            </a:r>
          </a:p>
          <a:p>
            <a:pPr eaLnBrk="1" hangingPunct="1"/>
            <a:r>
              <a:rPr lang="en-US" sz="2400" dirty="0">
                <a:solidFill>
                  <a:schemeClr val="bg1">
                    <a:lumMod val="20000"/>
                    <a:lumOff val="80000"/>
                  </a:schemeClr>
                </a:solidFill>
                <a:latin typeface="Courier New" panose="02070309020205020404" pitchFamily="49" charset="0"/>
              </a:rPr>
              <a:t>&gt;&gt;Z = X.*</a:t>
            </a:r>
            <a:r>
              <a:rPr lang="en-US" sz="2400" dirty="0" err="1">
                <a:solidFill>
                  <a:schemeClr val="bg1">
                    <a:lumMod val="20000"/>
                    <a:lumOff val="80000"/>
                  </a:schemeClr>
                </a:solidFill>
                <a:latin typeface="Courier New" panose="02070309020205020404" pitchFamily="49" charset="0"/>
              </a:rPr>
              <a:t>exp</a:t>
            </a:r>
            <a:r>
              <a:rPr lang="en-US" sz="2400" dirty="0">
                <a:solidFill>
                  <a:schemeClr val="bg1">
                    <a:lumMod val="20000"/>
                    <a:lumOff val="80000"/>
                  </a:schemeClr>
                </a:solidFill>
                <a:latin typeface="Courier New" panose="02070309020205020404" pitchFamily="49" charset="0"/>
              </a:rPr>
              <a:t>(-((X- Y.^2).^2+Y.^2));</a:t>
            </a:r>
          </a:p>
          <a:p>
            <a:pPr eaLnBrk="1" hangingPunct="1"/>
            <a:r>
              <a:rPr lang="en-US" sz="2400" dirty="0">
                <a:solidFill>
                  <a:schemeClr val="bg1">
                    <a:lumMod val="20000"/>
                    <a:lumOff val="80000"/>
                  </a:schemeClr>
                </a:solidFill>
                <a:latin typeface="Courier New" panose="02070309020205020404" pitchFamily="49" charset="0"/>
              </a:rPr>
              <a:t>&gt;&gt;contour(X,Y,Z),</a:t>
            </a:r>
            <a:r>
              <a:rPr lang="en-US" sz="2400" dirty="0" err="1">
                <a:solidFill>
                  <a:schemeClr val="bg1">
                    <a:lumMod val="20000"/>
                    <a:lumOff val="80000"/>
                  </a:schemeClr>
                </a:solidFill>
                <a:latin typeface="Courier New" panose="02070309020205020404" pitchFamily="49" charset="0"/>
              </a:rPr>
              <a:t>xlabel</a:t>
            </a:r>
            <a:r>
              <a:rPr lang="en-US" sz="2400" dirty="0">
                <a:solidFill>
                  <a:schemeClr val="bg1">
                    <a:lumMod val="20000"/>
                    <a:lumOff val="80000"/>
                  </a:schemeClr>
                </a:solidFill>
                <a:latin typeface="Courier New" panose="02070309020205020404" pitchFamily="49" charset="0"/>
              </a:rPr>
              <a:t>(’x’),</a:t>
            </a:r>
            <a:r>
              <a:rPr lang="en-US" sz="2400" dirty="0" err="1">
                <a:solidFill>
                  <a:schemeClr val="bg1">
                    <a:lumMod val="20000"/>
                    <a:lumOff val="80000"/>
                  </a:schemeClr>
                </a:solidFill>
                <a:latin typeface="Courier New" panose="02070309020205020404" pitchFamily="49" charset="0"/>
              </a:rPr>
              <a:t>ylabel</a:t>
            </a:r>
            <a:r>
              <a:rPr lang="en-US" sz="2400" dirty="0">
                <a:solidFill>
                  <a:schemeClr val="bg1">
                    <a:lumMod val="20000"/>
                    <a:lumOff val="80000"/>
                  </a:schemeClr>
                </a:solidFill>
                <a:latin typeface="Courier New" panose="02070309020205020404" pitchFamily="49" charset="0"/>
              </a:rPr>
              <a:t>(’y’)</a:t>
            </a:r>
          </a:p>
        </p:txBody>
      </p:sp>
    </p:spTree>
    <p:extLst>
      <p:ext uri="{BB962C8B-B14F-4D97-AF65-F5344CB8AC3E}">
        <p14:creationId xmlns:p14="http://schemas.microsoft.com/office/powerpoint/2010/main" val="58562717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3" descr="npo00005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66800"/>
            <a:ext cx="6343650" cy="495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6323" name="Text Box 4"/>
          <p:cNvSpPr txBox="1">
            <a:spLocks noChangeArrowheads="1"/>
          </p:cNvSpPr>
          <p:nvPr/>
        </p:nvSpPr>
        <p:spPr bwMode="auto">
          <a:xfrm>
            <a:off x="0" y="74613"/>
            <a:ext cx="9144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dirty="0">
                <a:solidFill>
                  <a:schemeClr val="bg1">
                    <a:lumMod val="20000"/>
                    <a:lumOff val="80000"/>
                  </a:schemeClr>
                </a:solidFill>
              </a:rPr>
              <a:t>A contour plot of the surface</a:t>
            </a:r>
            <a:r>
              <a:rPr lang="en-US" sz="2400" dirty="0">
                <a:solidFill>
                  <a:schemeClr val="bg1">
                    <a:lumMod val="20000"/>
                    <a:lumOff val="80000"/>
                  </a:schemeClr>
                </a:solidFill>
              </a:rPr>
              <a:t> </a:t>
            </a:r>
            <a:r>
              <a:rPr lang="en-US" sz="2400" b="1" i="1" dirty="0">
                <a:solidFill>
                  <a:schemeClr val="bg1">
                    <a:lumMod val="20000"/>
                    <a:lumOff val="80000"/>
                  </a:schemeClr>
                </a:solidFill>
              </a:rPr>
              <a:t>z </a:t>
            </a:r>
            <a:r>
              <a:rPr lang="en-US" sz="2400" b="1" dirty="0">
                <a:solidFill>
                  <a:schemeClr val="bg1">
                    <a:lumMod val="20000"/>
                    <a:lumOff val="80000"/>
                  </a:schemeClr>
                </a:solidFill>
                <a:latin typeface="Symbol" panose="05050102010706020507" pitchFamily="18" charset="2"/>
              </a:rPr>
              <a:t>= </a:t>
            </a:r>
            <a:r>
              <a:rPr lang="en-US" sz="2400" b="1" i="1" dirty="0" err="1">
                <a:solidFill>
                  <a:schemeClr val="bg1">
                    <a:lumMod val="20000"/>
                    <a:lumOff val="80000"/>
                  </a:schemeClr>
                </a:solidFill>
              </a:rPr>
              <a:t>xe</a:t>
            </a:r>
            <a:r>
              <a:rPr lang="en-US" sz="2400" b="1" baseline="30000" dirty="0">
                <a:solidFill>
                  <a:schemeClr val="bg1">
                    <a:lumMod val="20000"/>
                    <a:lumOff val="80000"/>
                  </a:schemeClr>
                </a:solidFill>
                <a:latin typeface="Symbol" panose="05050102010706020507" pitchFamily="18" charset="2"/>
              </a:rPr>
              <a:t>-</a:t>
            </a:r>
            <a:r>
              <a:rPr lang="en-US" sz="2400" b="1" baseline="30000" dirty="0">
                <a:solidFill>
                  <a:schemeClr val="bg1">
                    <a:lumMod val="20000"/>
                    <a:lumOff val="80000"/>
                  </a:schemeClr>
                </a:solidFill>
              </a:rPr>
              <a:t>[(</a:t>
            </a:r>
            <a:r>
              <a:rPr lang="en-US" sz="2400" b="1" i="1" baseline="30000" dirty="0">
                <a:solidFill>
                  <a:schemeClr val="bg1">
                    <a:lumMod val="20000"/>
                    <a:lumOff val="80000"/>
                  </a:schemeClr>
                </a:solidFill>
              </a:rPr>
              <a:t>x</a:t>
            </a:r>
            <a:r>
              <a:rPr lang="en-US" sz="2400" b="1" baseline="30000" dirty="0">
                <a:solidFill>
                  <a:schemeClr val="bg1">
                    <a:lumMod val="20000"/>
                    <a:lumOff val="80000"/>
                  </a:schemeClr>
                </a:solidFill>
                <a:latin typeface="Symbol" panose="05050102010706020507" pitchFamily="18" charset="2"/>
              </a:rPr>
              <a:t>-</a:t>
            </a:r>
            <a:r>
              <a:rPr lang="en-US" sz="2400" b="1" i="1" baseline="30000" dirty="0">
                <a:solidFill>
                  <a:schemeClr val="bg1">
                    <a:lumMod val="20000"/>
                    <a:lumOff val="80000"/>
                  </a:schemeClr>
                </a:solidFill>
              </a:rPr>
              <a:t>y</a:t>
            </a:r>
            <a:r>
              <a:rPr lang="en-US" sz="2400" b="1" baseline="50000" dirty="0">
                <a:solidFill>
                  <a:schemeClr val="bg1">
                    <a:lumMod val="20000"/>
                    <a:lumOff val="80000"/>
                  </a:schemeClr>
                </a:solidFill>
              </a:rPr>
              <a:t>2</a:t>
            </a:r>
            <a:r>
              <a:rPr lang="en-US" sz="2400" b="1" baseline="30000" dirty="0">
                <a:solidFill>
                  <a:schemeClr val="bg1">
                    <a:lumMod val="20000"/>
                    <a:lumOff val="80000"/>
                  </a:schemeClr>
                </a:solidFill>
              </a:rPr>
              <a:t>)</a:t>
            </a:r>
            <a:r>
              <a:rPr lang="en-US" sz="2400" b="1" baseline="50000" dirty="0">
                <a:solidFill>
                  <a:schemeClr val="bg1">
                    <a:lumMod val="20000"/>
                    <a:lumOff val="80000"/>
                  </a:schemeClr>
                </a:solidFill>
              </a:rPr>
              <a:t>2</a:t>
            </a:r>
            <a:r>
              <a:rPr lang="en-US" sz="2400" b="1" baseline="30000" dirty="0">
                <a:solidFill>
                  <a:schemeClr val="bg1">
                    <a:lumMod val="20000"/>
                    <a:lumOff val="80000"/>
                  </a:schemeClr>
                </a:solidFill>
                <a:latin typeface="Symbol" panose="05050102010706020507" pitchFamily="18" charset="2"/>
              </a:rPr>
              <a:t>+</a:t>
            </a:r>
            <a:r>
              <a:rPr lang="en-US" sz="2400" b="1" i="1" baseline="30000" dirty="0">
                <a:solidFill>
                  <a:schemeClr val="bg1">
                    <a:lumMod val="20000"/>
                    <a:lumOff val="80000"/>
                  </a:schemeClr>
                </a:solidFill>
              </a:rPr>
              <a:t>y</a:t>
            </a:r>
            <a:r>
              <a:rPr lang="en-US" sz="2400" b="1" baseline="50000" dirty="0">
                <a:solidFill>
                  <a:schemeClr val="bg1">
                    <a:lumMod val="20000"/>
                    <a:lumOff val="80000"/>
                  </a:schemeClr>
                </a:solidFill>
              </a:rPr>
              <a:t>2</a:t>
            </a:r>
            <a:r>
              <a:rPr lang="en-US" sz="2400" b="1" baseline="30000" dirty="0">
                <a:solidFill>
                  <a:schemeClr val="bg1">
                    <a:lumMod val="20000"/>
                    <a:lumOff val="80000"/>
                  </a:schemeClr>
                </a:solidFill>
              </a:rPr>
              <a:t>]</a:t>
            </a:r>
            <a:r>
              <a:rPr lang="en-US" sz="2400" dirty="0">
                <a:solidFill>
                  <a:schemeClr val="bg1">
                    <a:lumMod val="20000"/>
                    <a:lumOff val="80000"/>
                  </a:schemeClr>
                </a:solidFill>
              </a:rPr>
              <a:t> </a:t>
            </a:r>
            <a:r>
              <a:rPr lang="en-US" sz="2400" b="1" dirty="0">
                <a:solidFill>
                  <a:schemeClr val="bg1">
                    <a:lumMod val="20000"/>
                    <a:lumOff val="80000"/>
                  </a:schemeClr>
                </a:solidFill>
              </a:rPr>
              <a:t>created with the </a:t>
            </a:r>
            <a:r>
              <a:rPr lang="en-US" sz="2400" b="1" dirty="0">
                <a:solidFill>
                  <a:schemeClr val="bg1">
                    <a:lumMod val="20000"/>
                    <a:lumOff val="80000"/>
                  </a:schemeClr>
                </a:solidFill>
                <a:latin typeface="Courier New" panose="02070309020205020404" pitchFamily="49" charset="0"/>
              </a:rPr>
              <a:t>contour</a:t>
            </a:r>
            <a:r>
              <a:rPr lang="en-US" sz="2400" b="1" dirty="0">
                <a:solidFill>
                  <a:schemeClr val="bg1">
                    <a:lumMod val="20000"/>
                    <a:lumOff val="80000"/>
                  </a:schemeClr>
                </a:solidFill>
              </a:rPr>
              <a:t> function.  </a:t>
            </a:r>
            <a:endParaRPr lang="en-US" sz="2400" dirty="0">
              <a:solidFill>
                <a:schemeClr val="bg1">
                  <a:lumMod val="20000"/>
                  <a:lumOff val="80000"/>
                </a:schemeClr>
              </a:solidFill>
            </a:endParaRPr>
          </a:p>
        </p:txBody>
      </p:sp>
    </p:spTree>
    <p:extLst>
      <p:ext uri="{BB962C8B-B14F-4D97-AF65-F5344CB8AC3E}">
        <p14:creationId xmlns:p14="http://schemas.microsoft.com/office/powerpoint/2010/main" val="79006853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5"/>
          <p:cNvSpPr>
            <a:spLocks noChangeArrowheads="1"/>
          </p:cNvSpPr>
          <p:nvPr/>
        </p:nvSpPr>
        <p:spPr bwMode="auto">
          <a:xfrm>
            <a:off x="381000" y="533400"/>
            <a:ext cx="3429000" cy="613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a:solidFill>
                  <a:schemeClr val="bg1">
                    <a:lumMod val="20000"/>
                    <a:lumOff val="80000"/>
                  </a:schemeClr>
                </a:solidFill>
              </a:rPr>
              <a:t>Function</a:t>
            </a:r>
            <a:endParaRPr lang="en-US" altLang="en-US" b="1" dirty="0">
              <a:solidFill>
                <a:schemeClr val="bg1">
                  <a:lumMod val="20000"/>
                  <a:lumOff val="80000"/>
                </a:schemeClr>
              </a:solidFill>
              <a:latin typeface="Courier New" panose="02070309020205020404" pitchFamily="49" charset="0"/>
            </a:endParaRPr>
          </a:p>
          <a:p>
            <a:pPr eaLnBrk="1" hangingPunct="1"/>
            <a:r>
              <a:rPr lang="en-US" altLang="en-US" dirty="0">
                <a:solidFill>
                  <a:schemeClr val="bg1">
                    <a:lumMod val="20000"/>
                    <a:lumOff val="80000"/>
                  </a:schemeClr>
                </a:solidFill>
                <a:latin typeface="Courier New" panose="02070309020205020404" pitchFamily="49" charset="0"/>
              </a:rPr>
              <a:t>contour(</a:t>
            </a:r>
            <a:r>
              <a:rPr lang="en-US" altLang="en-US" dirty="0" err="1">
                <a:solidFill>
                  <a:schemeClr val="bg1">
                    <a:lumMod val="20000"/>
                    <a:lumOff val="80000"/>
                  </a:schemeClr>
                </a:solidFill>
                <a:latin typeface="Courier New" panose="02070309020205020404" pitchFamily="49" charset="0"/>
              </a:rPr>
              <a:t>x,y,z</a:t>
            </a:r>
            <a:r>
              <a:rPr lang="en-US" altLang="en-US" dirty="0">
                <a:solidFill>
                  <a:schemeClr val="bg1">
                    <a:lumMod val="20000"/>
                    <a:lumOff val="80000"/>
                  </a:schemeClr>
                </a:solidFill>
                <a:latin typeface="Courier New" panose="02070309020205020404" pitchFamily="49" charset="0"/>
              </a:rPr>
              <a:t>)</a:t>
            </a:r>
          </a:p>
          <a:p>
            <a:pPr eaLnBrk="1" hangingPunct="1"/>
            <a:endParaRPr lang="en-US" altLang="en-US" dirty="0">
              <a:solidFill>
                <a:schemeClr val="bg1">
                  <a:lumMod val="20000"/>
                  <a:lumOff val="80000"/>
                </a:schemeClr>
              </a:solidFill>
              <a:latin typeface="Courier New" panose="02070309020205020404" pitchFamily="49" charset="0"/>
            </a:endParaRPr>
          </a:p>
          <a:p>
            <a:pPr eaLnBrk="1" hangingPunct="1"/>
            <a:r>
              <a:rPr lang="en-US" altLang="en-US" dirty="0">
                <a:solidFill>
                  <a:schemeClr val="bg1">
                    <a:lumMod val="20000"/>
                    <a:lumOff val="80000"/>
                  </a:schemeClr>
                </a:solidFill>
                <a:latin typeface="Courier New" panose="02070309020205020404" pitchFamily="49" charset="0"/>
              </a:rPr>
              <a:t>mesh(</a:t>
            </a:r>
            <a:r>
              <a:rPr lang="en-US" altLang="en-US" dirty="0" err="1">
                <a:solidFill>
                  <a:schemeClr val="bg1">
                    <a:lumMod val="20000"/>
                    <a:lumOff val="80000"/>
                  </a:schemeClr>
                </a:solidFill>
                <a:latin typeface="Courier New" panose="02070309020205020404" pitchFamily="49" charset="0"/>
              </a:rPr>
              <a:t>x,y,z</a:t>
            </a:r>
            <a:r>
              <a:rPr lang="en-US" altLang="en-US" dirty="0">
                <a:solidFill>
                  <a:schemeClr val="bg1">
                    <a:lumMod val="20000"/>
                    <a:lumOff val="80000"/>
                  </a:schemeClr>
                </a:solidFill>
                <a:latin typeface="Courier New" panose="02070309020205020404" pitchFamily="49" charset="0"/>
              </a:rPr>
              <a:t>)</a:t>
            </a:r>
          </a:p>
          <a:p>
            <a:pPr eaLnBrk="1" hangingPunct="1"/>
            <a:endParaRPr lang="en-US" altLang="en-US" dirty="0">
              <a:solidFill>
                <a:schemeClr val="bg1">
                  <a:lumMod val="20000"/>
                  <a:lumOff val="80000"/>
                </a:schemeClr>
              </a:solidFill>
              <a:latin typeface="Courier New" panose="02070309020205020404" pitchFamily="49" charset="0"/>
            </a:endParaRPr>
          </a:p>
          <a:p>
            <a:pPr eaLnBrk="1" hangingPunct="1"/>
            <a:r>
              <a:rPr lang="en-US" altLang="en-US" dirty="0" err="1">
                <a:solidFill>
                  <a:schemeClr val="bg1">
                    <a:lumMod val="20000"/>
                    <a:lumOff val="80000"/>
                  </a:schemeClr>
                </a:solidFill>
                <a:latin typeface="Courier New" panose="02070309020205020404" pitchFamily="49" charset="0"/>
              </a:rPr>
              <a:t>meshc</a:t>
            </a:r>
            <a:r>
              <a:rPr lang="en-US" altLang="en-US" dirty="0">
                <a:solidFill>
                  <a:schemeClr val="bg1">
                    <a:lumMod val="20000"/>
                    <a:lumOff val="80000"/>
                  </a:schemeClr>
                </a:solidFill>
                <a:latin typeface="Courier New" panose="02070309020205020404" pitchFamily="49" charset="0"/>
              </a:rPr>
              <a:t>(</a:t>
            </a:r>
            <a:r>
              <a:rPr lang="en-US" altLang="en-US" dirty="0" err="1">
                <a:solidFill>
                  <a:schemeClr val="bg1">
                    <a:lumMod val="20000"/>
                    <a:lumOff val="80000"/>
                  </a:schemeClr>
                </a:solidFill>
                <a:latin typeface="Courier New" panose="02070309020205020404" pitchFamily="49" charset="0"/>
              </a:rPr>
              <a:t>x,y,z</a:t>
            </a:r>
            <a:r>
              <a:rPr lang="en-US" altLang="en-US" dirty="0">
                <a:solidFill>
                  <a:schemeClr val="bg1">
                    <a:lumMod val="20000"/>
                    <a:lumOff val="80000"/>
                  </a:schemeClr>
                </a:solidFill>
                <a:latin typeface="Courier New" panose="02070309020205020404" pitchFamily="49" charset="0"/>
              </a:rPr>
              <a:t>)</a:t>
            </a:r>
          </a:p>
          <a:p>
            <a:pPr eaLnBrk="1" hangingPunct="1"/>
            <a:endParaRPr lang="en-US" altLang="en-US" dirty="0">
              <a:solidFill>
                <a:schemeClr val="bg1">
                  <a:lumMod val="20000"/>
                  <a:lumOff val="80000"/>
                </a:schemeClr>
              </a:solidFill>
              <a:latin typeface="Courier New" panose="02070309020205020404" pitchFamily="49" charset="0"/>
            </a:endParaRPr>
          </a:p>
          <a:p>
            <a:pPr eaLnBrk="1" hangingPunct="1"/>
            <a:endParaRPr lang="en-US" altLang="en-US" dirty="0">
              <a:solidFill>
                <a:schemeClr val="bg1">
                  <a:lumMod val="20000"/>
                  <a:lumOff val="80000"/>
                </a:schemeClr>
              </a:solidFill>
              <a:latin typeface="Courier New" panose="02070309020205020404" pitchFamily="49" charset="0"/>
            </a:endParaRPr>
          </a:p>
          <a:p>
            <a:pPr eaLnBrk="1" hangingPunct="1"/>
            <a:r>
              <a:rPr lang="en-US" altLang="en-US" dirty="0" err="1">
                <a:solidFill>
                  <a:schemeClr val="bg1">
                    <a:lumMod val="20000"/>
                    <a:lumOff val="80000"/>
                  </a:schemeClr>
                </a:solidFill>
                <a:latin typeface="Courier New" panose="02070309020205020404" pitchFamily="49" charset="0"/>
              </a:rPr>
              <a:t>meshz</a:t>
            </a:r>
            <a:r>
              <a:rPr lang="en-US" altLang="en-US" dirty="0">
                <a:solidFill>
                  <a:schemeClr val="bg1">
                    <a:lumMod val="20000"/>
                    <a:lumOff val="80000"/>
                  </a:schemeClr>
                </a:solidFill>
                <a:latin typeface="Courier New" panose="02070309020205020404" pitchFamily="49" charset="0"/>
              </a:rPr>
              <a:t>(</a:t>
            </a:r>
            <a:r>
              <a:rPr lang="en-US" altLang="en-US" dirty="0" err="1">
                <a:solidFill>
                  <a:schemeClr val="bg1">
                    <a:lumMod val="20000"/>
                    <a:lumOff val="80000"/>
                  </a:schemeClr>
                </a:solidFill>
                <a:latin typeface="Courier New" panose="02070309020205020404" pitchFamily="49" charset="0"/>
              </a:rPr>
              <a:t>x,y,z</a:t>
            </a:r>
            <a:r>
              <a:rPr lang="en-US" altLang="en-US" dirty="0">
                <a:solidFill>
                  <a:schemeClr val="bg1">
                    <a:lumMod val="20000"/>
                    <a:lumOff val="80000"/>
                  </a:schemeClr>
                </a:solidFill>
                <a:latin typeface="Courier New" panose="02070309020205020404" pitchFamily="49" charset="0"/>
              </a:rPr>
              <a:t>)</a:t>
            </a:r>
            <a:endParaRPr lang="en-US" altLang="en-US" dirty="0">
              <a:solidFill>
                <a:schemeClr val="bg1">
                  <a:lumMod val="20000"/>
                  <a:lumOff val="80000"/>
                </a:schemeClr>
              </a:solidFill>
            </a:endParaRPr>
          </a:p>
          <a:p>
            <a:pPr eaLnBrk="1" hangingPunct="1"/>
            <a:endParaRPr lang="en-US" altLang="en-US" dirty="0">
              <a:solidFill>
                <a:schemeClr val="bg1">
                  <a:lumMod val="20000"/>
                  <a:lumOff val="80000"/>
                </a:schemeClr>
              </a:solidFill>
            </a:endParaRPr>
          </a:p>
          <a:p>
            <a:pPr eaLnBrk="1" hangingPunct="1"/>
            <a:endParaRPr lang="en-US" altLang="en-US" dirty="0">
              <a:solidFill>
                <a:schemeClr val="bg1">
                  <a:lumMod val="20000"/>
                  <a:lumOff val="80000"/>
                </a:schemeClr>
              </a:solidFill>
            </a:endParaRPr>
          </a:p>
          <a:p>
            <a:pPr eaLnBrk="1" hangingPunct="1"/>
            <a:r>
              <a:rPr lang="en-US" altLang="en-US" dirty="0">
                <a:solidFill>
                  <a:schemeClr val="bg1">
                    <a:lumMod val="20000"/>
                    <a:lumOff val="80000"/>
                  </a:schemeClr>
                </a:solidFill>
                <a:latin typeface="Courier New" panose="02070309020205020404" pitchFamily="49" charset="0"/>
              </a:rPr>
              <a:t>surf(</a:t>
            </a:r>
            <a:r>
              <a:rPr lang="en-US" altLang="en-US" dirty="0" err="1">
                <a:solidFill>
                  <a:schemeClr val="bg1">
                    <a:lumMod val="20000"/>
                    <a:lumOff val="80000"/>
                  </a:schemeClr>
                </a:solidFill>
                <a:latin typeface="Courier New" panose="02070309020205020404" pitchFamily="49" charset="0"/>
              </a:rPr>
              <a:t>x,y,z</a:t>
            </a:r>
            <a:r>
              <a:rPr lang="en-US" altLang="en-US" dirty="0">
                <a:solidFill>
                  <a:schemeClr val="bg1">
                    <a:lumMod val="20000"/>
                    <a:lumOff val="80000"/>
                  </a:schemeClr>
                </a:solidFill>
                <a:latin typeface="Courier New" panose="02070309020205020404" pitchFamily="49" charset="0"/>
              </a:rPr>
              <a:t>)</a:t>
            </a:r>
          </a:p>
          <a:p>
            <a:pPr eaLnBrk="1" hangingPunct="1"/>
            <a:endParaRPr lang="en-US" altLang="en-US" dirty="0">
              <a:solidFill>
                <a:schemeClr val="bg1">
                  <a:lumMod val="20000"/>
                  <a:lumOff val="80000"/>
                </a:schemeClr>
              </a:solidFill>
              <a:latin typeface="Courier New" panose="02070309020205020404" pitchFamily="49" charset="0"/>
            </a:endParaRPr>
          </a:p>
          <a:p>
            <a:pPr eaLnBrk="1" hangingPunct="1"/>
            <a:r>
              <a:rPr lang="en-US" altLang="en-US" dirty="0" err="1">
                <a:solidFill>
                  <a:schemeClr val="bg1">
                    <a:lumMod val="20000"/>
                    <a:lumOff val="80000"/>
                  </a:schemeClr>
                </a:solidFill>
                <a:latin typeface="Courier New" panose="02070309020205020404" pitchFamily="49" charset="0"/>
              </a:rPr>
              <a:t>surfc</a:t>
            </a:r>
            <a:r>
              <a:rPr lang="en-US" altLang="en-US" dirty="0">
                <a:solidFill>
                  <a:schemeClr val="bg1">
                    <a:lumMod val="20000"/>
                    <a:lumOff val="80000"/>
                  </a:schemeClr>
                </a:solidFill>
                <a:latin typeface="Courier New" panose="02070309020205020404" pitchFamily="49" charset="0"/>
              </a:rPr>
              <a:t>(</a:t>
            </a:r>
            <a:r>
              <a:rPr lang="en-US" altLang="en-US" dirty="0" err="1">
                <a:solidFill>
                  <a:schemeClr val="bg1">
                    <a:lumMod val="20000"/>
                    <a:lumOff val="80000"/>
                  </a:schemeClr>
                </a:solidFill>
                <a:latin typeface="Courier New" panose="02070309020205020404" pitchFamily="49" charset="0"/>
              </a:rPr>
              <a:t>x,y,z</a:t>
            </a:r>
            <a:r>
              <a:rPr lang="en-US" altLang="en-US" dirty="0">
                <a:solidFill>
                  <a:schemeClr val="bg1">
                    <a:lumMod val="20000"/>
                    <a:lumOff val="80000"/>
                  </a:schemeClr>
                </a:solidFill>
                <a:latin typeface="Courier New" panose="02070309020205020404" pitchFamily="49" charset="0"/>
              </a:rPr>
              <a:t>)</a:t>
            </a:r>
          </a:p>
          <a:p>
            <a:pPr eaLnBrk="1" hangingPunct="1"/>
            <a:endParaRPr lang="en-US" altLang="en-US" dirty="0">
              <a:solidFill>
                <a:schemeClr val="bg1">
                  <a:lumMod val="20000"/>
                  <a:lumOff val="80000"/>
                </a:schemeClr>
              </a:solidFill>
              <a:latin typeface="Courier New" panose="02070309020205020404" pitchFamily="49" charset="0"/>
            </a:endParaRPr>
          </a:p>
          <a:p>
            <a:pPr eaLnBrk="1" hangingPunct="1"/>
            <a:endParaRPr lang="en-US" altLang="en-US" dirty="0">
              <a:solidFill>
                <a:schemeClr val="bg1">
                  <a:lumMod val="20000"/>
                  <a:lumOff val="80000"/>
                </a:schemeClr>
              </a:solidFill>
              <a:latin typeface="Courier New" panose="02070309020205020404" pitchFamily="49" charset="0"/>
            </a:endParaRPr>
          </a:p>
          <a:p>
            <a:pPr eaLnBrk="1" hangingPunct="1"/>
            <a:r>
              <a:rPr lang="en-US" altLang="en-US" dirty="0">
                <a:solidFill>
                  <a:schemeClr val="bg1">
                    <a:lumMod val="20000"/>
                    <a:lumOff val="80000"/>
                  </a:schemeClr>
                </a:solidFill>
                <a:latin typeface="Courier New" panose="02070309020205020404" pitchFamily="49" charset="0"/>
              </a:rPr>
              <a:t>[X,Y] = </a:t>
            </a:r>
            <a:r>
              <a:rPr lang="en-US" altLang="en-US" dirty="0" err="1">
                <a:solidFill>
                  <a:schemeClr val="bg1">
                    <a:lumMod val="20000"/>
                    <a:lumOff val="80000"/>
                  </a:schemeClr>
                </a:solidFill>
                <a:latin typeface="Courier New" panose="02070309020205020404" pitchFamily="49" charset="0"/>
              </a:rPr>
              <a:t>meshgrid</a:t>
            </a:r>
            <a:r>
              <a:rPr lang="en-US" altLang="en-US" dirty="0">
                <a:solidFill>
                  <a:schemeClr val="bg1">
                    <a:lumMod val="20000"/>
                    <a:lumOff val="80000"/>
                  </a:schemeClr>
                </a:solidFill>
                <a:latin typeface="Courier New" panose="02070309020205020404" pitchFamily="49" charset="0"/>
              </a:rPr>
              <a:t>(</a:t>
            </a:r>
            <a:r>
              <a:rPr lang="en-US" altLang="en-US" dirty="0" err="1">
                <a:solidFill>
                  <a:schemeClr val="bg1">
                    <a:lumMod val="20000"/>
                    <a:lumOff val="80000"/>
                  </a:schemeClr>
                </a:solidFill>
                <a:latin typeface="Courier New" panose="02070309020205020404" pitchFamily="49" charset="0"/>
              </a:rPr>
              <a:t>x,y</a:t>
            </a:r>
            <a:r>
              <a:rPr lang="en-US" altLang="en-US" dirty="0">
                <a:solidFill>
                  <a:schemeClr val="bg1">
                    <a:lumMod val="20000"/>
                    <a:lumOff val="80000"/>
                  </a:schemeClr>
                </a:solidFill>
                <a:latin typeface="Courier New" panose="02070309020205020404" pitchFamily="49" charset="0"/>
              </a:rPr>
              <a:t>)</a:t>
            </a:r>
            <a:endParaRPr lang="en-US" altLang="en-US" dirty="0">
              <a:solidFill>
                <a:schemeClr val="bg1">
                  <a:lumMod val="20000"/>
                  <a:lumOff val="80000"/>
                </a:schemeClr>
              </a:solidFill>
            </a:endParaRPr>
          </a:p>
          <a:p>
            <a:pPr eaLnBrk="1" hangingPunct="1"/>
            <a:endParaRPr lang="en-US" altLang="en-US" dirty="0">
              <a:solidFill>
                <a:schemeClr val="bg1">
                  <a:lumMod val="20000"/>
                  <a:lumOff val="80000"/>
                </a:schemeClr>
              </a:solidFill>
              <a:latin typeface="Courier New" panose="02070309020205020404" pitchFamily="49" charset="0"/>
            </a:endParaRPr>
          </a:p>
          <a:p>
            <a:pPr eaLnBrk="1" hangingPunct="1"/>
            <a:endParaRPr lang="en-US" altLang="en-US" dirty="0">
              <a:solidFill>
                <a:schemeClr val="bg1">
                  <a:lumMod val="20000"/>
                  <a:lumOff val="80000"/>
                </a:schemeClr>
              </a:solidFill>
              <a:latin typeface="Courier New" panose="02070309020205020404" pitchFamily="49" charset="0"/>
            </a:endParaRPr>
          </a:p>
          <a:p>
            <a:pPr eaLnBrk="1" hangingPunct="1"/>
            <a:r>
              <a:rPr lang="en-US" altLang="en-US" dirty="0">
                <a:solidFill>
                  <a:schemeClr val="bg1">
                    <a:lumMod val="20000"/>
                    <a:lumOff val="80000"/>
                  </a:schemeClr>
                </a:solidFill>
                <a:latin typeface="Courier New" panose="02070309020205020404" pitchFamily="49" charset="0"/>
              </a:rPr>
              <a:t>[X,Y] = </a:t>
            </a:r>
            <a:r>
              <a:rPr lang="en-US" altLang="en-US" dirty="0" err="1">
                <a:solidFill>
                  <a:schemeClr val="bg1">
                    <a:lumMod val="20000"/>
                    <a:lumOff val="80000"/>
                  </a:schemeClr>
                </a:solidFill>
                <a:latin typeface="Courier New" panose="02070309020205020404" pitchFamily="49" charset="0"/>
              </a:rPr>
              <a:t>meshgrid</a:t>
            </a:r>
            <a:r>
              <a:rPr lang="en-US" altLang="en-US" dirty="0">
                <a:solidFill>
                  <a:schemeClr val="bg1">
                    <a:lumMod val="20000"/>
                    <a:lumOff val="80000"/>
                  </a:schemeClr>
                </a:solidFill>
                <a:latin typeface="Courier New" panose="02070309020205020404" pitchFamily="49" charset="0"/>
              </a:rPr>
              <a:t>(x)</a:t>
            </a:r>
          </a:p>
          <a:p>
            <a:pPr eaLnBrk="1" hangingPunct="1"/>
            <a:endParaRPr lang="en-US" altLang="en-US" dirty="0">
              <a:solidFill>
                <a:schemeClr val="bg1">
                  <a:lumMod val="20000"/>
                  <a:lumOff val="80000"/>
                </a:schemeClr>
              </a:solidFill>
              <a:latin typeface="Courier New" panose="02070309020205020404" pitchFamily="49" charset="0"/>
            </a:endParaRPr>
          </a:p>
          <a:p>
            <a:pPr eaLnBrk="1" hangingPunct="1"/>
            <a:r>
              <a:rPr lang="en-US" altLang="en-US" dirty="0">
                <a:solidFill>
                  <a:schemeClr val="bg1">
                    <a:lumMod val="20000"/>
                    <a:lumOff val="80000"/>
                  </a:schemeClr>
                </a:solidFill>
                <a:latin typeface="Courier New" panose="02070309020205020404" pitchFamily="49" charset="0"/>
              </a:rPr>
              <a:t>waterfall(</a:t>
            </a:r>
            <a:r>
              <a:rPr lang="en-US" altLang="en-US" dirty="0" err="1">
                <a:solidFill>
                  <a:schemeClr val="bg1">
                    <a:lumMod val="20000"/>
                    <a:lumOff val="80000"/>
                  </a:schemeClr>
                </a:solidFill>
                <a:latin typeface="Courier New" panose="02070309020205020404" pitchFamily="49" charset="0"/>
              </a:rPr>
              <a:t>x,y,z</a:t>
            </a:r>
            <a:r>
              <a:rPr lang="en-US" altLang="en-US" dirty="0">
                <a:solidFill>
                  <a:schemeClr val="bg1">
                    <a:lumMod val="20000"/>
                    <a:lumOff val="80000"/>
                  </a:schemeClr>
                </a:solidFill>
                <a:latin typeface="Courier New" panose="02070309020205020404" pitchFamily="49" charset="0"/>
              </a:rPr>
              <a:t>)</a:t>
            </a:r>
            <a:endParaRPr lang="en-US" altLang="en-US" dirty="0">
              <a:solidFill>
                <a:schemeClr val="bg1">
                  <a:lumMod val="20000"/>
                  <a:lumOff val="80000"/>
                </a:schemeClr>
              </a:solidFill>
            </a:endParaRPr>
          </a:p>
        </p:txBody>
      </p:sp>
      <p:sp>
        <p:nvSpPr>
          <p:cNvPr id="57347" name="Rectangle 6"/>
          <p:cNvSpPr>
            <a:spLocks noChangeArrowheads="1"/>
          </p:cNvSpPr>
          <p:nvPr/>
        </p:nvSpPr>
        <p:spPr bwMode="auto">
          <a:xfrm>
            <a:off x="3429000" y="449263"/>
            <a:ext cx="5486400" cy="640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a:solidFill>
                  <a:schemeClr val="bg1">
                    <a:lumMod val="20000"/>
                    <a:lumOff val="80000"/>
                  </a:schemeClr>
                </a:solidFill>
              </a:rPr>
              <a:t>Description</a:t>
            </a:r>
            <a:endParaRPr lang="en-US" altLang="en-US" b="1" dirty="0">
              <a:solidFill>
                <a:schemeClr val="bg1">
                  <a:lumMod val="20000"/>
                  <a:lumOff val="80000"/>
                </a:schemeClr>
              </a:solidFill>
              <a:latin typeface="Courier New" panose="02070309020205020404" pitchFamily="49" charset="0"/>
            </a:endParaRPr>
          </a:p>
          <a:p>
            <a:pPr eaLnBrk="1" hangingPunct="1"/>
            <a:r>
              <a:rPr lang="en-US" altLang="en-US" dirty="0">
                <a:solidFill>
                  <a:schemeClr val="bg1">
                    <a:lumMod val="20000"/>
                    <a:lumOff val="80000"/>
                  </a:schemeClr>
                </a:solidFill>
              </a:rPr>
              <a:t>Creates a contour plot.</a:t>
            </a:r>
          </a:p>
          <a:p>
            <a:pPr eaLnBrk="1" hangingPunct="1"/>
            <a:endParaRPr lang="en-US" altLang="en-US" dirty="0">
              <a:solidFill>
                <a:schemeClr val="bg1">
                  <a:lumMod val="20000"/>
                  <a:lumOff val="80000"/>
                </a:schemeClr>
              </a:solidFill>
            </a:endParaRPr>
          </a:p>
          <a:p>
            <a:pPr eaLnBrk="1" hangingPunct="1"/>
            <a:r>
              <a:rPr lang="en-US" altLang="en-US" dirty="0">
                <a:solidFill>
                  <a:schemeClr val="bg1">
                    <a:lumMod val="20000"/>
                    <a:lumOff val="80000"/>
                  </a:schemeClr>
                </a:solidFill>
              </a:rPr>
              <a:t>Creates a 3D mesh surface plot.</a:t>
            </a:r>
          </a:p>
          <a:p>
            <a:pPr eaLnBrk="1" hangingPunct="1"/>
            <a:endParaRPr lang="en-US" altLang="en-US" dirty="0">
              <a:solidFill>
                <a:schemeClr val="bg1">
                  <a:lumMod val="20000"/>
                  <a:lumOff val="80000"/>
                </a:schemeClr>
              </a:solidFill>
            </a:endParaRPr>
          </a:p>
          <a:p>
            <a:pPr eaLnBrk="1" hangingPunct="1"/>
            <a:r>
              <a:rPr lang="en-US" altLang="en-US" dirty="0">
                <a:solidFill>
                  <a:schemeClr val="bg1">
                    <a:lumMod val="20000"/>
                    <a:lumOff val="80000"/>
                  </a:schemeClr>
                </a:solidFill>
              </a:rPr>
              <a:t>Same as </a:t>
            </a:r>
            <a:r>
              <a:rPr lang="en-US" altLang="en-US" dirty="0">
                <a:solidFill>
                  <a:schemeClr val="bg1">
                    <a:lumMod val="20000"/>
                    <a:lumOff val="80000"/>
                  </a:schemeClr>
                </a:solidFill>
                <a:latin typeface="Courier New" panose="02070309020205020404" pitchFamily="49" charset="0"/>
              </a:rPr>
              <a:t>mesh</a:t>
            </a:r>
            <a:r>
              <a:rPr lang="en-US" altLang="en-US" dirty="0">
                <a:solidFill>
                  <a:schemeClr val="bg1">
                    <a:lumMod val="20000"/>
                    <a:lumOff val="80000"/>
                  </a:schemeClr>
                </a:solidFill>
              </a:rPr>
              <a:t> but draws contours under the surface.</a:t>
            </a:r>
          </a:p>
          <a:p>
            <a:pPr eaLnBrk="1" hangingPunct="1"/>
            <a:endParaRPr lang="en-US" altLang="en-US" dirty="0">
              <a:solidFill>
                <a:schemeClr val="bg1">
                  <a:lumMod val="20000"/>
                  <a:lumOff val="80000"/>
                </a:schemeClr>
              </a:solidFill>
            </a:endParaRPr>
          </a:p>
          <a:p>
            <a:pPr eaLnBrk="1" hangingPunct="1"/>
            <a:r>
              <a:rPr lang="en-US" altLang="en-US" dirty="0">
                <a:solidFill>
                  <a:schemeClr val="bg1">
                    <a:lumMod val="20000"/>
                    <a:lumOff val="80000"/>
                  </a:schemeClr>
                </a:solidFill>
              </a:rPr>
              <a:t>Same as </a:t>
            </a:r>
            <a:r>
              <a:rPr lang="en-US" altLang="en-US" dirty="0">
                <a:solidFill>
                  <a:schemeClr val="bg1">
                    <a:lumMod val="20000"/>
                    <a:lumOff val="80000"/>
                  </a:schemeClr>
                </a:solidFill>
                <a:latin typeface="Courier New" panose="02070309020205020404" pitchFamily="49" charset="0"/>
              </a:rPr>
              <a:t>mesh</a:t>
            </a:r>
            <a:r>
              <a:rPr lang="en-US" altLang="en-US" dirty="0">
                <a:solidFill>
                  <a:schemeClr val="bg1">
                    <a:lumMod val="20000"/>
                    <a:lumOff val="80000"/>
                  </a:schemeClr>
                </a:solidFill>
              </a:rPr>
              <a:t> but draws vertical reference lines under the surface.</a:t>
            </a:r>
          </a:p>
          <a:p>
            <a:pPr eaLnBrk="1" hangingPunct="1"/>
            <a:endParaRPr lang="en-US" altLang="en-US" dirty="0">
              <a:solidFill>
                <a:schemeClr val="bg1">
                  <a:lumMod val="20000"/>
                  <a:lumOff val="80000"/>
                </a:schemeClr>
              </a:solidFill>
            </a:endParaRPr>
          </a:p>
          <a:p>
            <a:pPr eaLnBrk="1" hangingPunct="1"/>
            <a:r>
              <a:rPr lang="en-US" altLang="en-US" dirty="0">
                <a:solidFill>
                  <a:schemeClr val="bg1">
                    <a:lumMod val="20000"/>
                    <a:lumOff val="80000"/>
                  </a:schemeClr>
                </a:solidFill>
              </a:rPr>
              <a:t>Creates a shaded 3D mesh surface plot.</a:t>
            </a:r>
          </a:p>
          <a:p>
            <a:pPr eaLnBrk="1" hangingPunct="1"/>
            <a:endParaRPr lang="en-US" altLang="en-US" dirty="0">
              <a:solidFill>
                <a:schemeClr val="bg1">
                  <a:lumMod val="20000"/>
                  <a:lumOff val="80000"/>
                </a:schemeClr>
              </a:solidFill>
            </a:endParaRPr>
          </a:p>
          <a:p>
            <a:pPr eaLnBrk="1" hangingPunct="1"/>
            <a:r>
              <a:rPr lang="en-US" altLang="en-US" dirty="0">
                <a:solidFill>
                  <a:schemeClr val="bg1">
                    <a:lumMod val="20000"/>
                    <a:lumOff val="80000"/>
                  </a:schemeClr>
                </a:solidFill>
              </a:rPr>
              <a:t>Same as </a:t>
            </a:r>
            <a:r>
              <a:rPr lang="en-US" altLang="en-US" dirty="0">
                <a:solidFill>
                  <a:schemeClr val="bg1">
                    <a:lumMod val="20000"/>
                    <a:lumOff val="80000"/>
                  </a:schemeClr>
                </a:solidFill>
                <a:latin typeface="Courier New" panose="02070309020205020404" pitchFamily="49" charset="0"/>
              </a:rPr>
              <a:t>surf</a:t>
            </a:r>
            <a:r>
              <a:rPr lang="en-US" altLang="en-US" dirty="0">
                <a:solidFill>
                  <a:schemeClr val="bg1">
                    <a:lumMod val="20000"/>
                    <a:lumOff val="80000"/>
                  </a:schemeClr>
                </a:solidFill>
              </a:rPr>
              <a:t> but draws contours under the surface.</a:t>
            </a:r>
          </a:p>
          <a:p>
            <a:pPr eaLnBrk="1" hangingPunct="1"/>
            <a:endParaRPr lang="en-US" altLang="en-US" dirty="0">
              <a:solidFill>
                <a:schemeClr val="bg1">
                  <a:lumMod val="20000"/>
                  <a:lumOff val="80000"/>
                </a:schemeClr>
              </a:solidFill>
            </a:endParaRPr>
          </a:p>
          <a:p>
            <a:pPr eaLnBrk="1" hangingPunct="1"/>
            <a:r>
              <a:rPr lang="en-US" altLang="en-US" dirty="0">
                <a:solidFill>
                  <a:schemeClr val="bg1">
                    <a:lumMod val="20000"/>
                    <a:lumOff val="80000"/>
                  </a:schemeClr>
                </a:solidFill>
              </a:rPr>
              <a:t>Creates the matrices </a:t>
            </a:r>
            <a:r>
              <a:rPr lang="en-US" altLang="en-US" dirty="0">
                <a:solidFill>
                  <a:schemeClr val="bg1">
                    <a:lumMod val="20000"/>
                    <a:lumOff val="80000"/>
                  </a:schemeClr>
                </a:solidFill>
                <a:latin typeface="Courier New" panose="02070309020205020404" pitchFamily="49" charset="0"/>
              </a:rPr>
              <a:t>X</a:t>
            </a:r>
            <a:r>
              <a:rPr lang="en-US" altLang="en-US" dirty="0">
                <a:solidFill>
                  <a:schemeClr val="bg1">
                    <a:lumMod val="20000"/>
                    <a:lumOff val="80000"/>
                  </a:schemeClr>
                </a:solidFill>
              </a:rPr>
              <a:t> and </a:t>
            </a:r>
            <a:r>
              <a:rPr lang="en-US" altLang="en-US" dirty="0">
                <a:solidFill>
                  <a:schemeClr val="bg1">
                    <a:lumMod val="20000"/>
                    <a:lumOff val="80000"/>
                  </a:schemeClr>
                </a:solidFill>
                <a:latin typeface="Courier New" panose="02070309020205020404" pitchFamily="49" charset="0"/>
              </a:rPr>
              <a:t>Y</a:t>
            </a:r>
            <a:r>
              <a:rPr lang="en-US" altLang="en-US" dirty="0">
                <a:solidFill>
                  <a:schemeClr val="bg1">
                    <a:lumMod val="20000"/>
                    <a:lumOff val="80000"/>
                  </a:schemeClr>
                </a:solidFill>
              </a:rPr>
              <a:t> from the vectors </a:t>
            </a:r>
            <a:r>
              <a:rPr lang="en-US" altLang="en-US" dirty="0">
                <a:solidFill>
                  <a:schemeClr val="bg1">
                    <a:lumMod val="20000"/>
                    <a:lumOff val="80000"/>
                  </a:schemeClr>
                </a:solidFill>
                <a:latin typeface="Courier New" panose="02070309020205020404" pitchFamily="49" charset="0"/>
              </a:rPr>
              <a:t>x </a:t>
            </a:r>
            <a:r>
              <a:rPr lang="en-US" altLang="en-US" dirty="0">
                <a:solidFill>
                  <a:schemeClr val="bg1">
                    <a:lumMod val="20000"/>
                    <a:lumOff val="80000"/>
                  </a:schemeClr>
                </a:solidFill>
              </a:rPr>
              <a:t>and </a:t>
            </a:r>
            <a:r>
              <a:rPr lang="en-US" altLang="en-US" dirty="0">
                <a:solidFill>
                  <a:schemeClr val="bg1">
                    <a:lumMod val="20000"/>
                    <a:lumOff val="80000"/>
                  </a:schemeClr>
                </a:solidFill>
                <a:latin typeface="Courier New" panose="02070309020205020404" pitchFamily="49" charset="0"/>
              </a:rPr>
              <a:t>y</a:t>
            </a:r>
            <a:r>
              <a:rPr lang="en-US" altLang="en-US" dirty="0">
                <a:solidFill>
                  <a:schemeClr val="bg1">
                    <a:lumMod val="20000"/>
                    <a:lumOff val="80000"/>
                  </a:schemeClr>
                </a:solidFill>
              </a:rPr>
              <a:t> to define a rectangular grid.</a:t>
            </a:r>
          </a:p>
          <a:p>
            <a:pPr eaLnBrk="1" hangingPunct="1"/>
            <a:endParaRPr lang="en-US" altLang="en-US" dirty="0">
              <a:solidFill>
                <a:schemeClr val="bg1">
                  <a:lumMod val="20000"/>
                  <a:lumOff val="80000"/>
                </a:schemeClr>
              </a:solidFill>
            </a:endParaRPr>
          </a:p>
          <a:p>
            <a:pPr eaLnBrk="1" hangingPunct="1"/>
            <a:r>
              <a:rPr lang="en-US" altLang="en-US" dirty="0">
                <a:solidFill>
                  <a:schemeClr val="bg1">
                    <a:lumMod val="20000"/>
                    <a:lumOff val="80000"/>
                  </a:schemeClr>
                </a:solidFill>
              </a:rPr>
              <a:t>Same as </a:t>
            </a:r>
            <a:r>
              <a:rPr lang="en-US" altLang="en-US" dirty="0">
                <a:solidFill>
                  <a:schemeClr val="bg1">
                    <a:lumMod val="20000"/>
                    <a:lumOff val="80000"/>
                  </a:schemeClr>
                </a:solidFill>
                <a:latin typeface="Courier New" panose="02070309020205020404" pitchFamily="49" charset="0"/>
              </a:rPr>
              <a:t>[X,Y]=</a:t>
            </a:r>
            <a:r>
              <a:rPr lang="en-US" altLang="en-US" dirty="0">
                <a:solidFill>
                  <a:schemeClr val="bg1">
                    <a:lumMod val="20000"/>
                    <a:lumOff val="80000"/>
                  </a:schemeClr>
                </a:solidFill>
              </a:rPr>
              <a:t> </a:t>
            </a:r>
            <a:r>
              <a:rPr lang="en-US" altLang="en-US" dirty="0" err="1">
                <a:solidFill>
                  <a:schemeClr val="bg1">
                    <a:lumMod val="20000"/>
                    <a:lumOff val="80000"/>
                  </a:schemeClr>
                </a:solidFill>
                <a:latin typeface="Courier New" panose="02070309020205020404" pitchFamily="49" charset="0"/>
              </a:rPr>
              <a:t>meshgrid</a:t>
            </a:r>
            <a:r>
              <a:rPr lang="en-US" altLang="en-US" dirty="0">
                <a:solidFill>
                  <a:schemeClr val="bg1">
                    <a:lumMod val="20000"/>
                    <a:lumOff val="80000"/>
                  </a:schemeClr>
                </a:solidFill>
                <a:latin typeface="Courier New" panose="02070309020205020404" pitchFamily="49" charset="0"/>
              </a:rPr>
              <a:t>(</a:t>
            </a:r>
            <a:r>
              <a:rPr lang="en-US" altLang="en-US" dirty="0" err="1">
                <a:solidFill>
                  <a:schemeClr val="bg1">
                    <a:lumMod val="20000"/>
                    <a:lumOff val="80000"/>
                  </a:schemeClr>
                </a:solidFill>
                <a:latin typeface="Courier New" panose="02070309020205020404" pitchFamily="49" charset="0"/>
              </a:rPr>
              <a:t>x,x</a:t>
            </a:r>
            <a:r>
              <a:rPr lang="en-US" altLang="en-US" dirty="0">
                <a:solidFill>
                  <a:schemeClr val="bg1">
                    <a:lumMod val="20000"/>
                    <a:lumOff val="80000"/>
                  </a:schemeClr>
                </a:solidFill>
                <a:latin typeface="Courier New" panose="02070309020205020404" pitchFamily="49" charset="0"/>
              </a:rPr>
              <a:t>)</a:t>
            </a:r>
            <a:r>
              <a:rPr lang="en-US" altLang="en-US" dirty="0">
                <a:solidFill>
                  <a:schemeClr val="bg1">
                    <a:lumMod val="20000"/>
                    <a:lumOff val="80000"/>
                  </a:schemeClr>
                </a:solidFill>
              </a:rPr>
              <a:t>.</a:t>
            </a:r>
          </a:p>
          <a:p>
            <a:pPr eaLnBrk="1" hangingPunct="1"/>
            <a:endParaRPr lang="en-US" altLang="en-US" dirty="0">
              <a:solidFill>
                <a:schemeClr val="bg1">
                  <a:lumMod val="20000"/>
                  <a:lumOff val="80000"/>
                </a:schemeClr>
              </a:solidFill>
            </a:endParaRPr>
          </a:p>
          <a:p>
            <a:pPr eaLnBrk="1" hangingPunct="1"/>
            <a:r>
              <a:rPr lang="en-US" altLang="en-US" dirty="0">
                <a:solidFill>
                  <a:schemeClr val="bg1">
                    <a:lumMod val="20000"/>
                    <a:lumOff val="80000"/>
                  </a:schemeClr>
                </a:solidFill>
              </a:rPr>
              <a:t>Same as </a:t>
            </a:r>
            <a:r>
              <a:rPr lang="en-US" altLang="en-US" dirty="0">
                <a:solidFill>
                  <a:schemeClr val="bg1">
                    <a:lumMod val="20000"/>
                    <a:lumOff val="80000"/>
                  </a:schemeClr>
                </a:solidFill>
                <a:latin typeface="Courier New" panose="02070309020205020404" pitchFamily="49" charset="0"/>
              </a:rPr>
              <a:t>mesh </a:t>
            </a:r>
            <a:r>
              <a:rPr lang="en-US" altLang="en-US" dirty="0">
                <a:solidFill>
                  <a:schemeClr val="bg1">
                    <a:lumMod val="20000"/>
                    <a:lumOff val="80000"/>
                  </a:schemeClr>
                </a:solidFill>
              </a:rPr>
              <a:t>but draws mesh lines in one direction only.</a:t>
            </a:r>
          </a:p>
        </p:txBody>
      </p:sp>
      <p:sp>
        <p:nvSpPr>
          <p:cNvPr id="57348" name="Text Box 7"/>
          <p:cNvSpPr txBox="1">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dirty="0">
                <a:solidFill>
                  <a:schemeClr val="bg1">
                    <a:lumMod val="20000"/>
                    <a:lumOff val="80000"/>
                  </a:schemeClr>
                </a:solidFill>
              </a:rPr>
              <a:t>Three-dimensional plotting functions</a:t>
            </a:r>
            <a:r>
              <a:rPr lang="en-US" sz="2400" b="1" dirty="0" smtClean="0">
                <a:solidFill>
                  <a:schemeClr val="bg1">
                    <a:lumMod val="20000"/>
                    <a:lumOff val="80000"/>
                  </a:schemeClr>
                </a:solidFill>
              </a:rPr>
              <a:t>.</a:t>
            </a:r>
            <a:r>
              <a:rPr lang="en-US" sz="2400" dirty="0" smtClean="0">
                <a:solidFill>
                  <a:schemeClr val="bg1">
                    <a:lumMod val="20000"/>
                    <a:lumOff val="80000"/>
                  </a:schemeClr>
                </a:solidFill>
              </a:rPr>
              <a:t>.</a:t>
            </a:r>
            <a:endParaRPr lang="en-US" sz="2400" dirty="0">
              <a:solidFill>
                <a:schemeClr val="bg1">
                  <a:lumMod val="20000"/>
                  <a:lumOff val="80000"/>
                </a:schemeClr>
              </a:solidFill>
            </a:endParaRPr>
          </a:p>
        </p:txBody>
      </p:sp>
    </p:spTree>
    <p:extLst>
      <p:ext uri="{BB962C8B-B14F-4D97-AF65-F5344CB8AC3E}">
        <p14:creationId xmlns:p14="http://schemas.microsoft.com/office/powerpoint/2010/main" val="66832052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3" descr="npo0000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752600"/>
            <a:ext cx="6478588" cy="472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8371" name="Text Box 4"/>
          <p:cNvSpPr txBox="1">
            <a:spLocks noChangeArrowheads="1"/>
          </p:cNvSpPr>
          <p:nvPr/>
        </p:nvSpPr>
        <p:spPr bwMode="auto">
          <a:xfrm>
            <a:off x="0" y="293554"/>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dirty="0">
                <a:solidFill>
                  <a:schemeClr val="bg1">
                    <a:lumMod val="20000"/>
                    <a:lumOff val="80000"/>
                  </a:schemeClr>
                </a:solidFill>
              </a:rPr>
              <a:t>Plots of the surface </a:t>
            </a:r>
            <a:r>
              <a:rPr lang="en-US" sz="2400" b="1" i="1" dirty="0">
                <a:solidFill>
                  <a:schemeClr val="bg1">
                    <a:lumMod val="20000"/>
                    <a:lumOff val="80000"/>
                  </a:schemeClr>
                </a:solidFill>
              </a:rPr>
              <a:t>z </a:t>
            </a:r>
            <a:r>
              <a:rPr lang="en-US" sz="2400" b="1" dirty="0">
                <a:solidFill>
                  <a:schemeClr val="bg1">
                    <a:lumMod val="20000"/>
                    <a:lumOff val="80000"/>
                  </a:schemeClr>
                </a:solidFill>
                <a:latin typeface="Symbol" panose="05050102010706020507" pitchFamily="18" charset="2"/>
              </a:rPr>
              <a:t>= </a:t>
            </a:r>
            <a:r>
              <a:rPr lang="en-US" sz="2400" b="1" i="1" dirty="0" err="1">
                <a:solidFill>
                  <a:schemeClr val="bg1">
                    <a:lumMod val="20000"/>
                    <a:lumOff val="80000"/>
                  </a:schemeClr>
                </a:solidFill>
              </a:rPr>
              <a:t>xe</a:t>
            </a:r>
            <a:r>
              <a:rPr lang="en-US" sz="2400" b="1" baseline="30000" dirty="0">
                <a:solidFill>
                  <a:schemeClr val="bg1">
                    <a:lumMod val="20000"/>
                    <a:lumOff val="80000"/>
                  </a:schemeClr>
                </a:solidFill>
                <a:latin typeface="Symbol" panose="05050102010706020507" pitchFamily="18" charset="2"/>
              </a:rPr>
              <a:t>-</a:t>
            </a:r>
            <a:r>
              <a:rPr lang="en-US" sz="2400" b="1" baseline="30000" dirty="0">
                <a:solidFill>
                  <a:schemeClr val="bg1">
                    <a:lumMod val="20000"/>
                    <a:lumOff val="80000"/>
                  </a:schemeClr>
                </a:solidFill>
              </a:rPr>
              <a:t>(</a:t>
            </a:r>
            <a:r>
              <a:rPr lang="en-US" sz="2400" b="1" i="1" baseline="30000" dirty="0">
                <a:solidFill>
                  <a:schemeClr val="bg1">
                    <a:lumMod val="20000"/>
                    <a:lumOff val="80000"/>
                  </a:schemeClr>
                </a:solidFill>
              </a:rPr>
              <a:t>x</a:t>
            </a:r>
            <a:r>
              <a:rPr lang="en-US" sz="2400" b="1" baseline="50000" dirty="0">
                <a:solidFill>
                  <a:schemeClr val="bg1">
                    <a:lumMod val="20000"/>
                    <a:lumOff val="80000"/>
                  </a:schemeClr>
                </a:solidFill>
              </a:rPr>
              <a:t>2</a:t>
            </a:r>
            <a:r>
              <a:rPr lang="en-US" sz="2400" b="1" baseline="30000" dirty="0">
                <a:solidFill>
                  <a:schemeClr val="bg1">
                    <a:lumMod val="20000"/>
                    <a:lumOff val="80000"/>
                  </a:schemeClr>
                </a:solidFill>
                <a:latin typeface="Symbol" panose="05050102010706020507" pitchFamily="18" charset="2"/>
              </a:rPr>
              <a:t>+</a:t>
            </a:r>
            <a:r>
              <a:rPr lang="en-US" sz="2400" b="1" i="1" baseline="30000" dirty="0">
                <a:solidFill>
                  <a:schemeClr val="bg1">
                    <a:lumMod val="20000"/>
                    <a:lumOff val="80000"/>
                  </a:schemeClr>
                </a:solidFill>
              </a:rPr>
              <a:t>y</a:t>
            </a:r>
            <a:r>
              <a:rPr lang="en-US" sz="2400" b="1" baseline="50000" dirty="0">
                <a:solidFill>
                  <a:schemeClr val="bg1">
                    <a:lumMod val="20000"/>
                    <a:lumOff val="80000"/>
                  </a:schemeClr>
                </a:solidFill>
              </a:rPr>
              <a:t>2</a:t>
            </a:r>
            <a:r>
              <a:rPr lang="en-US" sz="2400" b="1" baseline="30000" dirty="0">
                <a:solidFill>
                  <a:schemeClr val="bg1">
                    <a:lumMod val="20000"/>
                    <a:lumOff val="80000"/>
                  </a:schemeClr>
                </a:solidFill>
              </a:rPr>
              <a:t>)</a:t>
            </a:r>
            <a:r>
              <a:rPr lang="en-US" sz="2400" b="1" dirty="0">
                <a:solidFill>
                  <a:schemeClr val="bg1">
                    <a:lumMod val="20000"/>
                    <a:lumOff val="80000"/>
                  </a:schemeClr>
                </a:solidFill>
              </a:rPr>
              <a:t> created with the </a:t>
            </a:r>
            <a:r>
              <a:rPr lang="en-US" sz="2400" b="1" dirty="0">
                <a:solidFill>
                  <a:schemeClr val="bg1">
                    <a:lumMod val="20000"/>
                    <a:lumOff val="80000"/>
                  </a:schemeClr>
                </a:solidFill>
                <a:latin typeface="Courier New" panose="02070309020205020404" pitchFamily="49" charset="0"/>
              </a:rPr>
              <a:t>mesh</a:t>
            </a:r>
            <a:r>
              <a:rPr lang="en-US" sz="2400" b="1" dirty="0">
                <a:solidFill>
                  <a:schemeClr val="bg1">
                    <a:lumMod val="20000"/>
                    <a:lumOff val="80000"/>
                  </a:schemeClr>
                </a:solidFill>
              </a:rPr>
              <a:t> function and its variant forms: </a:t>
            </a:r>
            <a:r>
              <a:rPr lang="en-US" sz="2400" b="1" dirty="0" err="1">
                <a:solidFill>
                  <a:schemeClr val="bg1">
                    <a:lumMod val="20000"/>
                    <a:lumOff val="80000"/>
                  </a:schemeClr>
                </a:solidFill>
                <a:latin typeface="Courier New" panose="02070309020205020404" pitchFamily="49" charset="0"/>
              </a:rPr>
              <a:t>meshc</a:t>
            </a:r>
            <a:r>
              <a:rPr lang="en-US" sz="2400" b="1" dirty="0">
                <a:solidFill>
                  <a:schemeClr val="bg1">
                    <a:lumMod val="20000"/>
                    <a:lumOff val="80000"/>
                  </a:schemeClr>
                </a:solidFill>
              </a:rPr>
              <a:t>, </a:t>
            </a:r>
            <a:r>
              <a:rPr lang="en-US" sz="2400" b="1" dirty="0" err="1">
                <a:solidFill>
                  <a:schemeClr val="bg1">
                    <a:lumMod val="20000"/>
                    <a:lumOff val="80000"/>
                  </a:schemeClr>
                </a:solidFill>
                <a:latin typeface="Courier New" panose="02070309020205020404" pitchFamily="49" charset="0"/>
              </a:rPr>
              <a:t>meshz</a:t>
            </a:r>
            <a:r>
              <a:rPr lang="en-US" sz="2400" b="1" dirty="0">
                <a:solidFill>
                  <a:schemeClr val="bg1">
                    <a:lumMod val="20000"/>
                    <a:lumOff val="80000"/>
                  </a:schemeClr>
                </a:solidFill>
              </a:rPr>
              <a:t>, and </a:t>
            </a:r>
            <a:r>
              <a:rPr lang="en-US" sz="2400" b="1" dirty="0">
                <a:solidFill>
                  <a:schemeClr val="bg1">
                    <a:lumMod val="20000"/>
                    <a:lumOff val="80000"/>
                  </a:schemeClr>
                </a:solidFill>
                <a:latin typeface="Courier New" panose="02070309020205020404" pitchFamily="49" charset="0"/>
              </a:rPr>
              <a:t>waterfall</a:t>
            </a:r>
            <a:r>
              <a:rPr lang="en-US" sz="2400" b="1" dirty="0">
                <a:solidFill>
                  <a:schemeClr val="bg1">
                    <a:lumMod val="20000"/>
                    <a:lumOff val="80000"/>
                  </a:schemeClr>
                </a:solidFill>
              </a:rPr>
              <a:t>. a) </a:t>
            </a:r>
            <a:r>
              <a:rPr lang="en-US" sz="2400" b="1" dirty="0">
                <a:solidFill>
                  <a:schemeClr val="bg1">
                    <a:lumMod val="20000"/>
                    <a:lumOff val="80000"/>
                  </a:schemeClr>
                </a:solidFill>
                <a:latin typeface="Courier New" panose="02070309020205020404" pitchFamily="49" charset="0"/>
              </a:rPr>
              <a:t>mesh</a:t>
            </a:r>
            <a:r>
              <a:rPr lang="en-US" sz="2400" b="1" dirty="0">
                <a:solidFill>
                  <a:schemeClr val="bg1">
                    <a:lumMod val="20000"/>
                    <a:lumOff val="80000"/>
                  </a:schemeClr>
                </a:solidFill>
              </a:rPr>
              <a:t>, b) </a:t>
            </a:r>
            <a:r>
              <a:rPr lang="en-US" sz="2400" b="1" dirty="0" err="1">
                <a:solidFill>
                  <a:schemeClr val="bg1">
                    <a:lumMod val="20000"/>
                    <a:lumOff val="80000"/>
                  </a:schemeClr>
                </a:solidFill>
                <a:latin typeface="Courier New" panose="02070309020205020404" pitchFamily="49" charset="0"/>
              </a:rPr>
              <a:t>meshc</a:t>
            </a:r>
            <a:r>
              <a:rPr lang="en-US" sz="2400" b="1" dirty="0">
                <a:solidFill>
                  <a:schemeClr val="bg1">
                    <a:lumMod val="20000"/>
                    <a:lumOff val="80000"/>
                  </a:schemeClr>
                </a:solidFill>
              </a:rPr>
              <a:t>, c) </a:t>
            </a:r>
            <a:r>
              <a:rPr lang="en-US" sz="2400" b="1" dirty="0" err="1">
                <a:solidFill>
                  <a:schemeClr val="bg1">
                    <a:lumMod val="20000"/>
                    <a:lumOff val="80000"/>
                  </a:schemeClr>
                </a:solidFill>
                <a:latin typeface="Courier New" panose="02070309020205020404" pitchFamily="49" charset="0"/>
              </a:rPr>
              <a:t>meshz</a:t>
            </a:r>
            <a:r>
              <a:rPr lang="en-US" sz="2400" b="1" dirty="0">
                <a:solidFill>
                  <a:schemeClr val="bg1">
                    <a:lumMod val="20000"/>
                    <a:lumOff val="80000"/>
                  </a:schemeClr>
                </a:solidFill>
              </a:rPr>
              <a:t>, d) </a:t>
            </a:r>
            <a:r>
              <a:rPr lang="en-US" sz="2400" b="1" dirty="0">
                <a:solidFill>
                  <a:schemeClr val="bg1">
                    <a:lumMod val="20000"/>
                    <a:lumOff val="80000"/>
                  </a:schemeClr>
                </a:solidFill>
                <a:latin typeface="Courier New" panose="02070309020205020404" pitchFamily="49" charset="0"/>
              </a:rPr>
              <a:t>waterfall</a:t>
            </a:r>
            <a:r>
              <a:rPr lang="en-US" sz="2400" b="1" dirty="0" smtClean="0">
                <a:solidFill>
                  <a:schemeClr val="bg1">
                    <a:lumMod val="20000"/>
                    <a:lumOff val="80000"/>
                  </a:schemeClr>
                </a:solidFill>
                <a:latin typeface="Courier New" panose="02070309020205020404" pitchFamily="49" charset="0"/>
              </a:rPr>
              <a:t>.</a:t>
            </a:r>
            <a:endParaRPr lang="en-US" sz="2400" b="1" dirty="0">
              <a:solidFill>
                <a:schemeClr val="bg1">
                  <a:lumMod val="20000"/>
                  <a:lumOff val="80000"/>
                </a:schemeClr>
              </a:solidFill>
            </a:endParaRPr>
          </a:p>
        </p:txBody>
      </p:sp>
    </p:spTree>
    <p:extLst>
      <p:ext uri="{BB962C8B-B14F-4D97-AF65-F5344CB8AC3E}">
        <p14:creationId xmlns:p14="http://schemas.microsoft.com/office/powerpoint/2010/main" val="407940086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457200" y="457200"/>
            <a:ext cx="8229600" cy="5668963"/>
          </a:xfrm>
        </p:spPr>
        <p:txBody>
          <a:bodyPr/>
          <a:lstStyle/>
          <a:p>
            <a:pPr marL="0" indent="0" eaLnBrk="1" hangingPunct="1">
              <a:buNone/>
            </a:pPr>
            <a:r>
              <a:rPr lang="en-US" b="1" dirty="0" smtClean="0">
                <a:solidFill>
                  <a:srgbClr val="0070C0"/>
                </a:solidFill>
                <a:latin typeface="Book Antiqua" pitchFamily="18" charset="0"/>
              </a:rPr>
              <a:t>Displaying Multiple </a:t>
            </a:r>
            <a:r>
              <a:rPr lang="en-US" b="1" dirty="0" smtClean="0">
                <a:solidFill>
                  <a:srgbClr val="0070C0"/>
                </a:solidFill>
                <a:latin typeface="Book Antiqua" pitchFamily="18" charset="0"/>
              </a:rPr>
              <a:t>3-D Plots </a:t>
            </a:r>
            <a:r>
              <a:rPr lang="en-US" b="1" dirty="0" smtClean="0">
                <a:solidFill>
                  <a:srgbClr val="0070C0"/>
                </a:solidFill>
                <a:latin typeface="Book Antiqua" pitchFamily="18" charset="0"/>
              </a:rPr>
              <a:t>in One Figure</a:t>
            </a:r>
          </a:p>
          <a:p>
            <a:pPr eaLnBrk="1" hangingPunct="1">
              <a:buFont typeface="Arial" pitchFamily="34" charset="0"/>
              <a:buNone/>
            </a:pPr>
            <a:r>
              <a:rPr lang="en-US" dirty="0" smtClean="0"/>
              <a:t>			     subplot(</a:t>
            </a:r>
            <a:r>
              <a:rPr lang="en-US" dirty="0" err="1" smtClean="0"/>
              <a:t>m,n,p</a:t>
            </a:r>
            <a:r>
              <a:rPr lang="en-US" dirty="0" smtClean="0"/>
              <a:t>)</a:t>
            </a:r>
          </a:p>
          <a:p>
            <a:pPr eaLnBrk="1" hangingPunct="1">
              <a:buFont typeface="Arial" pitchFamily="34" charset="0"/>
              <a:buNone/>
            </a:pPr>
            <a:r>
              <a:rPr lang="en-US" dirty="0" smtClean="0"/>
              <a:t>	</a:t>
            </a:r>
            <a:r>
              <a:rPr lang="en-US" sz="2400" dirty="0" smtClean="0"/>
              <a:t>This splits the figure window into an m-by-n matrix of small subplots and selects the </a:t>
            </a:r>
            <a:r>
              <a:rPr lang="en-US" sz="2400" dirty="0" err="1" smtClean="0"/>
              <a:t>pth</a:t>
            </a:r>
            <a:r>
              <a:rPr lang="en-US" sz="2400" dirty="0" smtClean="0"/>
              <a:t> </a:t>
            </a:r>
            <a:r>
              <a:rPr lang="en-US" sz="2400" dirty="0" smtClean="0"/>
              <a:t>subplot for the current plot.</a:t>
            </a:r>
          </a:p>
          <a:p>
            <a:pPr eaLnBrk="1" hangingPunct="1">
              <a:buFont typeface="Arial" pitchFamily="34" charset="0"/>
              <a:buNone/>
            </a:pPr>
            <a:endParaRPr lang="en-US" sz="1200" dirty="0" smtClean="0"/>
          </a:p>
          <a:p>
            <a:pPr eaLnBrk="1" hangingPunct="1"/>
            <a:r>
              <a:rPr lang="en-US" sz="2600" dirty="0" smtClean="0"/>
              <a:t>Example:  </a:t>
            </a:r>
          </a:p>
          <a:p>
            <a:pPr eaLnBrk="1" hangingPunct="1">
              <a:buFont typeface="Arial" pitchFamily="34" charset="0"/>
              <a:buNone/>
            </a:pPr>
            <a:r>
              <a:rPr lang="en-US" sz="2200" dirty="0" smtClean="0"/>
              <a:t>	t = 0:pi/10:2*pi;</a:t>
            </a:r>
          </a:p>
          <a:p>
            <a:pPr eaLnBrk="1" hangingPunct="1">
              <a:buFont typeface="Arial" pitchFamily="34" charset="0"/>
              <a:buNone/>
            </a:pPr>
            <a:r>
              <a:rPr lang="en-US" sz="2200" dirty="0" smtClean="0"/>
              <a:t>	[X,Y,Z] = cylinder(4*cos(t));</a:t>
            </a:r>
          </a:p>
          <a:p>
            <a:pPr eaLnBrk="1" hangingPunct="1">
              <a:buFont typeface="Arial" pitchFamily="34" charset="0"/>
              <a:buNone/>
            </a:pPr>
            <a:r>
              <a:rPr lang="en-US" sz="2200" dirty="0" smtClean="0"/>
              <a:t>	subplot(2,2,1); mesh(X)</a:t>
            </a:r>
          </a:p>
          <a:p>
            <a:pPr eaLnBrk="1" hangingPunct="1">
              <a:buFont typeface="Arial" pitchFamily="34" charset="0"/>
              <a:buNone/>
            </a:pPr>
            <a:r>
              <a:rPr lang="en-US" sz="2200" dirty="0" smtClean="0"/>
              <a:t>	subplot(2,2,2); mesh(Y)</a:t>
            </a:r>
          </a:p>
          <a:p>
            <a:pPr eaLnBrk="1" hangingPunct="1">
              <a:buFont typeface="Arial" pitchFamily="34" charset="0"/>
              <a:buNone/>
            </a:pPr>
            <a:r>
              <a:rPr lang="en-US" sz="2200" dirty="0" smtClean="0"/>
              <a:t>	subplot(2,2,3); mesh(Z)</a:t>
            </a:r>
          </a:p>
          <a:p>
            <a:pPr eaLnBrk="1" hangingPunct="1">
              <a:buFont typeface="Arial" pitchFamily="34" charset="0"/>
              <a:buNone/>
            </a:pPr>
            <a:r>
              <a:rPr lang="en-US" sz="2200" dirty="0" smtClean="0"/>
              <a:t>	subplot(2,2,4); mesh(X,Y,Z)</a:t>
            </a:r>
          </a:p>
        </p:txBody>
      </p:sp>
      <p:pic>
        <p:nvPicPr>
          <p:cNvPr id="235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5227" y="2358917"/>
            <a:ext cx="4941397" cy="4305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6684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a:solidFill>
                  <a:srgbClr val="0070C0"/>
                </a:solidFill>
              </a:rPr>
              <a:t>Display Facilities</a:t>
            </a:r>
          </a:p>
        </p:txBody>
      </p:sp>
      <p:sp>
        <p:nvSpPr>
          <p:cNvPr id="23555" name="Rectangle 3"/>
          <p:cNvSpPr>
            <a:spLocks noGrp="1" noChangeArrowheads="1"/>
          </p:cNvSpPr>
          <p:nvPr>
            <p:ph idx="1"/>
          </p:nvPr>
        </p:nvSpPr>
        <p:spPr>
          <a:xfrm>
            <a:off x="0" y="1600200"/>
            <a:ext cx="8229600" cy="4530725"/>
          </a:xfrm>
        </p:spPr>
        <p:txBody>
          <a:bodyPr/>
          <a:lstStyle/>
          <a:p>
            <a:r>
              <a:rPr lang="en-US"/>
              <a:t>title(.)</a:t>
            </a:r>
          </a:p>
          <a:p>
            <a:pPr>
              <a:buFont typeface="Wingdings" pitchFamily="2" charset="2"/>
              <a:buNone/>
            </a:pPr>
            <a:endParaRPr lang="en-US"/>
          </a:p>
          <a:p>
            <a:r>
              <a:rPr lang="en-US"/>
              <a:t>xlabel(.)</a:t>
            </a:r>
          </a:p>
          <a:p>
            <a:pPr>
              <a:buFont typeface="Wingdings" pitchFamily="2" charset="2"/>
              <a:buNone/>
            </a:pPr>
            <a:endParaRPr lang="en-US"/>
          </a:p>
          <a:p>
            <a:r>
              <a:rPr lang="en-US"/>
              <a:t>ylabel(.)</a:t>
            </a:r>
          </a:p>
        </p:txBody>
      </p:sp>
      <p:sp>
        <p:nvSpPr>
          <p:cNvPr id="23556" name="Rectangle 4"/>
          <p:cNvSpPr>
            <a:spLocks noChangeArrowheads="1"/>
          </p:cNvSpPr>
          <p:nvPr/>
        </p:nvSpPr>
        <p:spPr bwMode="auto">
          <a:xfrm>
            <a:off x="838200" y="2132526"/>
            <a:ext cx="3810000" cy="533400"/>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r>
              <a:rPr lang="en-US" dirty="0" smtClean="0">
                <a:solidFill>
                  <a:srgbClr val="000000"/>
                </a:solidFill>
                <a:latin typeface="Tahoma" pitchFamily="34" charset="0"/>
              </a:rPr>
              <a:t>&gt;&gt;title(‘This is the sinus function’)</a:t>
            </a:r>
          </a:p>
        </p:txBody>
      </p:sp>
      <p:sp>
        <p:nvSpPr>
          <p:cNvPr id="23557" name="Rectangle 5"/>
          <p:cNvSpPr>
            <a:spLocks noChangeArrowheads="1"/>
          </p:cNvSpPr>
          <p:nvPr/>
        </p:nvSpPr>
        <p:spPr bwMode="auto">
          <a:xfrm>
            <a:off x="838200" y="3139563"/>
            <a:ext cx="3810000" cy="533400"/>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r>
              <a:rPr lang="en-US" smtClean="0">
                <a:solidFill>
                  <a:srgbClr val="000000"/>
                </a:solidFill>
                <a:latin typeface="Tahoma" pitchFamily="34" charset="0"/>
              </a:rPr>
              <a:t>&gt;&gt;xlabel(‘x (secs)’)</a:t>
            </a:r>
          </a:p>
        </p:txBody>
      </p:sp>
      <p:sp>
        <p:nvSpPr>
          <p:cNvPr id="23558" name="Rectangle 6"/>
          <p:cNvSpPr>
            <a:spLocks noChangeArrowheads="1"/>
          </p:cNvSpPr>
          <p:nvPr/>
        </p:nvSpPr>
        <p:spPr bwMode="auto">
          <a:xfrm>
            <a:off x="838200" y="4621292"/>
            <a:ext cx="3810000" cy="533400"/>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r>
              <a:rPr lang="en-US" smtClean="0">
                <a:solidFill>
                  <a:srgbClr val="000000"/>
                </a:solidFill>
                <a:latin typeface="Tahoma" pitchFamily="34" charset="0"/>
              </a:rPr>
              <a:t>&gt;&gt;ylabel(‘sin(x)’)</a:t>
            </a:r>
          </a:p>
        </p:txBody>
      </p:sp>
      <p:pic>
        <p:nvPicPr>
          <p:cNvPr id="2355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286000"/>
            <a:ext cx="4557713" cy="310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3175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3559"/>
                                        </p:tgtEl>
                                        <p:attrNameLst>
                                          <p:attrName>style.visibility</p:attrName>
                                        </p:attrNameLst>
                                      </p:cBhvr>
                                      <p:to>
                                        <p:strVal val="visible"/>
                                      </p:to>
                                    </p:set>
                                    <p:animEffect transition="in" filter="blinds(horizontal)">
                                      <p:cBhvr>
                                        <p:cTn id="7" dur="500"/>
                                        <p:tgtEl>
                                          <p:spTgt spid="235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6" descr="npo000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2100" y="714080"/>
            <a:ext cx="6019800" cy="580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099" name="Text Box 4"/>
          <p:cNvSpPr txBox="1">
            <a:spLocks noChangeArrowheads="1"/>
          </p:cNvSpPr>
          <p:nvPr/>
        </p:nvSpPr>
        <p:spPr bwMode="auto">
          <a:xfrm>
            <a:off x="0" y="74613"/>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400" b="1" dirty="0">
                <a:solidFill>
                  <a:schemeClr val="bg1">
                    <a:lumMod val="20000"/>
                    <a:lumOff val="80000"/>
                  </a:schemeClr>
                </a:solidFill>
              </a:rPr>
              <a:t>Nomenclature for a typical </a:t>
            </a:r>
            <a:r>
              <a:rPr lang="en-US" sz="2400" b="1" i="1" dirty="0" err="1">
                <a:solidFill>
                  <a:schemeClr val="bg1">
                    <a:lumMod val="20000"/>
                    <a:lumOff val="80000"/>
                  </a:schemeClr>
                </a:solidFill>
              </a:rPr>
              <a:t>xy</a:t>
            </a:r>
            <a:r>
              <a:rPr lang="en-US" sz="2400" b="1" dirty="0">
                <a:solidFill>
                  <a:schemeClr val="bg1">
                    <a:lumMod val="20000"/>
                    <a:lumOff val="80000"/>
                  </a:schemeClr>
                </a:solidFill>
              </a:rPr>
              <a:t> plot.  </a:t>
            </a:r>
            <a:endParaRPr lang="en-US" sz="2400" dirty="0">
              <a:solidFill>
                <a:schemeClr val="bg1">
                  <a:lumMod val="20000"/>
                  <a:lumOff val="80000"/>
                </a:schemeClr>
              </a:solidFill>
            </a:endParaRPr>
          </a:p>
        </p:txBody>
      </p:sp>
    </p:spTree>
    <p:extLst>
      <p:ext uri="{BB962C8B-B14F-4D97-AF65-F5344CB8AC3E}">
        <p14:creationId xmlns:p14="http://schemas.microsoft.com/office/powerpoint/2010/main" val="28199143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ChangeArrowheads="1"/>
          </p:cNvSpPr>
          <p:nvPr/>
        </p:nvSpPr>
        <p:spPr bwMode="auto">
          <a:xfrm>
            <a:off x="395926" y="533400"/>
            <a:ext cx="8399282"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90513" indent="-290513"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sz="2400" b="1" dirty="0" smtClean="0">
                <a:solidFill>
                  <a:schemeClr val="bg1">
                    <a:lumMod val="20000"/>
                    <a:lumOff val="80000"/>
                  </a:schemeClr>
                </a:solidFill>
              </a:rPr>
              <a:t>Example</a:t>
            </a:r>
            <a:r>
              <a:rPr lang="en-US" sz="2400" b="1" dirty="0">
                <a:solidFill>
                  <a:schemeClr val="bg1">
                    <a:lumMod val="20000"/>
                    <a:lumOff val="80000"/>
                  </a:schemeClr>
                </a:solidFill>
              </a:rPr>
              <a:t>:</a:t>
            </a:r>
            <a:r>
              <a:rPr lang="en-US" sz="2400" dirty="0">
                <a:solidFill>
                  <a:schemeClr val="bg1">
                    <a:lumMod val="20000"/>
                    <a:lumOff val="80000"/>
                  </a:schemeClr>
                </a:solidFill>
              </a:rPr>
              <a:t> The following MATLAB session plots </a:t>
            </a:r>
            <a:endParaRPr lang="en-US" sz="2400" dirty="0" smtClean="0">
              <a:solidFill>
                <a:schemeClr val="bg1">
                  <a:lumMod val="20000"/>
                  <a:lumOff val="80000"/>
                </a:schemeClr>
              </a:solidFill>
            </a:endParaRPr>
          </a:p>
          <a:p>
            <a:pPr algn="just" eaLnBrk="1" hangingPunct="1"/>
            <a:r>
              <a:rPr lang="en-US" sz="2400" i="1" dirty="0" smtClean="0">
                <a:solidFill>
                  <a:schemeClr val="bg1">
                    <a:lumMod val="20000"/>
                    <a:lumOff val="80000"/>
                  </a:schemeClr>
                </a:solidFill>
              </a:rPr>
              <a:t>y </a:t>
            </a:r>
            <a:r>
              <a:rPr lang="en-US" sz="2400" dirty="0">
                <a:solidFill>
                  <a:schemeClr val="bg1">
                    <a:lumMod val="20000"/>
                    <a:lumOff val="80000"/>
                  </a:schemeClr>
                </a:solidFill>
                <a:latin typeface="Symbol" panose="05050102010706020507" pitchFamily="18" charset="2"/>
              </a:rPr>
              <a:t>= </a:t>
            </a:r>
            <a:r>
              <a:rPr lang="en-US" sz="2400" dirty="0">
                <a:solidFill>
                  <a:schemeClr val="bg1">
                    <a:lumMod val="20000"/>
                    <a:lumOff val="80000"/>
                  </a:schemeClr>
                </a:solidFill>
              </a:rPr>
              <a:t>0</a:t>
            </a:r>
            <a:r>
              <a:rPr lang="en-US" sz="2400" i="1" dirty="0">
                <a:solidFill>
                  <a:schemeClr val="bg1">
                    <a:lumMod val="20000"/>
                    <a:lumOff val="80000"/>
                  </a:schemeClr>
                </a:solidFill>
                <a:latin typeface="Symbol" panose="05050102010706020507" pitchFamily="18" charset="2"/>
              </a:rPr>
              <a:t>.</a:t>
            </a:r>
            <a:r>
              <a:rPr lang="en-US" sz="2400" dirty="0">
                <a:solidFill>
                  <a:schemeClr val="bg1">
                    <a:lumMod val="20000"/>
                    <a:lumOff val="80000"/>
                  </a:schemeClr>
                </a:solidFill>
              </a:rPr>
              <a:t>4 </a:t>
            </a:r>
            <a:r>
              <a:rPr lang="en-US" sz="2400" dirty="0">
                <a:solidFill>
                  <a:schemeClr val="bg1">
                    <a:lumMod val="20000"/>
                    <a:lumOff val="80000"/>
                  </a:schemeClr>
                </a:solidFill>
                <a:latin typeface="Symbol" panose="05050102010706020507" pitchFamily="18" charset="2"/>
              </a:rPr>
              <a:t>Ö</a:t>
            </a:r>
            <a:r>
              <a:rPr lang="en-US" sz="2400" dirty="0">
                <a:solidFill>
                  <a:schemeClr val="bg1">
                    <a:lumMod val="20000"/>
                    <a:lumOff val="80000"/>
                  </a:schemeClr>
                </a:solidFill>
              </a:rPr>
              <a:t>1</a:t>
            </a:r>
            <a:r>
              <a:rPr lang="en-US" sz="2400" i="1" dirty="0">
                <a:solidFill>
                  <a:schemeClr val="bg1">
                    <a:lumMod val="20000"/>
                    <a:lumOff val="80000"/>
                  </a:schemeClr>
                </a:solidFill>
                <a:latin typeface="Symbol" panose="05050102010706020507" pitchFamily="18" charset="2"/>
              </a:rPr>
              <a:t>.</a:t>
            </a:r>
            <a:r>
              <a:rPr lang="en-US" sz="2400" dirty="0">
                <a:solidFill>
                  <a:schemeClr val="bg1">
                    <a:lumMod val="20000"/>
                    <a:lumOff val="80000"/>
                  </a:schemeClr>
                </a:solidFill>
              </a:rPr>
              <a:t>8</a:t>
            </a:r>
            <a:r>
              <a:rPr lang="en-US" sz="2400" i="1" dirty="0">
                <a:solidFill>
                  <a:schemeClr val="bg1">
                    <a:lumMod val="20000"/>
                    <a:lumOff val="80000"/>
                  </a:schemeClr>
                </a:solidFill>
              </a:rPr>
              <a:t>x </a:t>
            </a:r>
            <a:r>
              <a:rPr lang="en-US" sz="2400" dirty="0">
                <a:solidFill>
                  <a:schemeClr val="bg1">
                    <a:lumMod val="20000"/>
                    <a:lumOff val="80000"/>
                  </a:schemeClr>
                </a:solidFill>
              </a:rPr>
              <a:t>for 0 </a:t>
            </a:r>
            <a:r>
              <a:rPr lang="en-US" sz="2400" dirty="0">
                <a:solidFill>
                  <a:schemeClr val="bg1">
                    <a:lumMod val="20000"/>
                    <a:lumOff val="80000"/>
                  </a:schemeClr>
                </a:solidFill>
                <a:latin typeface="Symbol" panose="05050102010706020507" pitchFamily="18" charset="2"/>
              </a:rPr>
              <a:t>£ </a:t>
            </a:r>
            <a:r>
              <a:rPr lang="en-US" sz="2400" i="1" dirty="0">
                <a:solidFill>
                  <a:schemeClr val="bg1">
                    <a:lumMod val="20000"/>
                    <a:lumOff val="80000"/>
                  </a:schemeClr>
                </a:solidFill>
              </a:rPr>
              <a:t>x </a:t>
            </a:r>
            <a:r>
              <a:rPr lang="en-US" sz="2400" dirty="0">
                <a:solidFill>
                  <a:schemeClr val="bg1">
                    <a:lumMod val="20000"/>
                    <a:lumOff val="80000"/>
                  </a:schemeClr>
                </a:solidFill>
                <a:latin typeface="Symbol" panose="05050102010706020507" pitchFamily="18" charset="2"/>
              </a:rPr>
              <a:t>£ </a:t>
            </a:r>
            <a:r>
              <a:rPr lang="en-US" sz="2400" dirty="0">
                <a:solidFill>
                  <a:schemeClr val="bg1">
                    <a:lumMod val="20000"/>
                    <a:lumOff val="80000"/>
                  </a:schemeClr>
                </a:solidFill>
              </a:rPr>
              <a:t>52, where </a:t>
            </a:r>
            <a:r>
              <a:rPr lang="en-US" sz="2400" i="1" dirty="0">
                <a:solidFill>
                  <a:schemeClr val="bg1">
                    <a:lumMod val="20000"/>
                    <a:lumOff val="80000"/>
                  </a:schemeClr>
                </a:solidFill>
              </a:rPr>
              <a:t>y </a:t>
            </a:r>
            <a:r>
              <a:rPr lang="en-US" sz="2400" dirty="0">
                <a:solidFill>
                  <a:schemeClr val="bg1">
                    <a:lumMod val="20000"/>
                    <a:lumOff val="80000"/>
                  </a:schemeClr>
                </a:solidFill>
              </a:rPr>
              <a:t>represents the height </a:t>
            </a:r>
            <a:r>
              <a:rPr lang="en-US" sz="2400" dirty="0" smtClean="0">
                <a:solidFill>
                  <a:schemeClr val="bg1">
                    <a:lumMod val="20000"/>
                    <a:lumOff val="80000"/>
                  </a:schemeClr>
                </a:solidFill>
              </a:rPr>
              <a:t>of a </a:t>
            </a:r>
            <a:r>
              <a:rPr lang="en-US" sz="2400" dirty="0">
                <a:solidFill>
                  <a:schemeClr val="bg1">
                    <a:lumMod val="20000"/>
                    <a:lumOff val="80000"/>
                  </a:schemeClr>
                </a:solidFill>
              </a:rPr>
              <a:t>rocket after launch, in miles, and </a:t>
            </a:r>
            <a:r>
              <a:rPr lang="en-US" sz="2400" i="1" dirty="0">
                <a:solidFill>
                  <a:schemeClr val="bg1">
                    <a:lumMod val="20000"/>
                    <a:lumOff val="80000"/>
                  </a:schemeClr>
                </a:solidFill>
              </a:rPr>
              <a:t>x </a:t>
            </a:r>
            <a:r>
              <a:rPr lang="en-US" sz="2400" dirty="0">
                <a:solidFill>
                  <a:schemeClr val="bg1">
                    <a:lumMod val="20000"/>
                    <a:lumOff val="80000"/>
                  </a:schemeClr>
                </a:solidFill>
              </a:rPr>
              <a:t>is the </a:t>
            </a:r>
            <a:r>
              <a:rPr lang="en-US" sz="2400" dirty="0" smtClean="0">
                <a:solidFill>
                  <a:schemeClr val="bg1">
                    <a:lumMod val="20000"/>
                    <a:lumOff val="80000"/>
                  </a:schemeClr>
                </a:solidFill>
              </a:rPr>
              <a:t>horizontal (downrange</a:t>
            </a:r>
            <a:r>
              <a:rPr lang="en-US" sz="2400" dirty="0">
                <a:solidFill>
                  <a:schemeClr val="bg1">
                    <a:lumMod val="20000"/>
                    <a:lumOff val="80000"/>
                  </a:schemeClr>
                </a:solidFill>
              </a:rPr>
              <a:t>) distance in miles.</a:t>
            </a:r>
          </a:p>
          <a:p>
            <a:pPr eaLnBrk="1" hangingPunct="1"/>
            <a:endParaRPr lang="en-US" sz="2400" dirty="0">
              <a:solidFill>
                <a:schemeClr val="bg1">
                  <a:lumMod val="20000"/>
                  <a:lumOff val="80000"/>
                </a:schemeClr>
              </a:solidFill>
              <a:latin typeface="Courier New" panose="02070309020205020404" pitchFamily="49" charset="0"/>
            </a:endParaRPr>
          </a:p>
          <a:p>
            <a:pPr eaLnBrk="1" hangingPunct="1"/>
            <a:r>
              <a:rPr lang="en-US" sz="2400" dirty="0">
                <a:solidFill>
                  <a:schemeClr val="bg1">
                    <a:lumMod val="20000"/>
                    <a:lumOff val="80000"/>
                  </a:schemeClr>
                </a:solidFill>
                <a:latin typeface="Courier New" panose="02070309020205020404" pitchFamily="49" charset="0"/>
              </a:rPr>
              <a:t>&gt;&gt;x = 0:0.1:52;</a:t>
            </a:r>
          </a:p>
          <a:p>
            <a:pPr eaLnBrk="1" hangingPunct="1"/>
            <a:r>
              <a:rPr lang="en-US" sz="2400" dirty="0">
                <a:solidFill>
                  <a:schemeClr val="bg1">
                    <a:lumMod val="20000"/>
                    <a:lumOff val="80000"/>
                  </a:schemeClr>
                </a:solidFill>
                <a:latin typeface="Courier New" panose="02070309020205020404" pitchFamily="49" charset="0"/>
              </a:rPr>
              <a:t>&gt;&gt;y = 0.4*</a:t>
            </a:r>
            <a:r>
              <a:rPr lang="en-US" sz="2400" dirty="0" err="1">
                <a:solidFill>
                  <a:schemeClr val="bg1">
                    <a:lumMod val="20000"/>
                    <a:lumOff val="80000"/>
                  </a:schemeClr>
                </a:solidFill>
                <a:latin typeface="Courier New" panose="02070309020205020404" pitchFamily="49" charset="0"/>
              </a:rPr>
              <a:t>sqrt</a:t>
            </a:r>
            <a:r>
              <a:rPr lang="en-US" sz="2400" dirty="0">
                <a:solidFill>
                  <a:schemeClr val="bg1">
                    <a:lumMod val="20000"/>
                    <a:lumOff val="80000"/>
                  </a:schemeClr>
                </a:solidFill>
                <a:latin typeface="Courier New" panose="02070309020205020404" pitchFamily="49" charset="0"/>
              </a:rPr>
              <a:t>(1.8*x);</a:t>
            </a:r>
          </a:p>
          <a:p>
            <a:pPr eaLnBrk="1" hangingPunct="1"/>
            <a:r>
              <a:rPr lang="en-US" sz="2400" dirty="0">
                <a:solidFill>
                  <a:schemeClr val="bg1">
                    <a:lumMod val="20000"/>
                    <a:lumOff val="80000"/>
                  </a:schemeClr>
                </a:solidFill>
                <a:latin typeface="Courier New" panose="02070309020205020404" pitchFamily="49" charset="0"/>
              </a:rPr>
              <a:t>&gt;&gt;plot(</a:t>
            </a:r>
            <a:r>
              <a:rPr lang="en-US" sz="2400" dirty="0" err="1">
                <a:solidFill>
                  <a:schemeClr val="bg1">
                    <a:lumMod val="20000"/>
                    <a:lumOff val="80000"/>
                  </a:schemeClr>
                </a:solidFill>
                <a:latin typeface="Courier New" panose="02070309020205020404" pitchFamily="49" charset="0"/>
              </a:rPr>
              <a:t>x,y</a:t>
            </a:r>
            <a:r>
              <a:rPr lang="en-US" sz="2400" dirty="0">
                <a:solidFill>
                  <a:schemeClr val="bg1">
                    <a:lumMod val="20000"/>
                    <a:lumOff val="80000"/>
                  </a:schemeClr>
                </a:solidFill>
                <a:latin typeface="Courier New" panose="02070309020205020404" pitchFamily="49" charset="0"/>
              </a:rPr>
              <a:t>)</a:t>
            </a:r>
          </a:p>
          <a:p>
            <a:pPr eaLnBrk="1" hangingPunct="1"/>
            <a:r>
              <a:rPr lang="en-US" sz="2400" dirty="0">
                <a:solidFill>
                  <a:schemeClr val="bg1">
                    <a:lumMod val="20000"/>
                    <a:lumOff val="80000"/>
                  </a:schemeClr>
                </a:solidFill>
                <a:latin typeface="Courier New" panose="02070309020205020404" pitchFamily="49" charset="0"/>
              </a:rPr>
              <a:t>&gt;&gt;</a:t>
            </a:r>
            <a:r>
              <a:rPr lang="en-US" sz="2400" dirty="0" err="1">
                <a:solidFill>
                  <a:schemeClr val="bg1">
                    <a:lumMod val="20000"/>
                    <a:lumOff val="80000"/>
                  </a:schemeClr>
                </a:solidFill>
                <a:latin typeface="Courier New" panose="02070309020205020404" pitchFamily="49" charset="0"/>
              </a:rPr>
              <a:t>xlabel</a:t>
            </a:r>
            <a:r>
              <a:rPr lang="en-US" sz="2400" dirty="0">
                <a:solidFill>
                  <a:schemeClr val="bg1">
                    <a:lumMod val="20000"/>
                    <a:lumOff val="80000"/>
                  </a:schemeClr>
                </a:solidFill>
                <a:latin typeface="Courier New" panose="02070309020205020404" pitchFamily="49" charset="0"/>
              </a:rPr>
              <a:t>(’Distance (miles)’)</a:t>
            </a:r>
          </a:p>
          <a:p>
            <a:pPr eaLnBrk="1" hangingPunct="1"/>
            <a:r>
              <a:rPr lang="en-US" sz="2400" dirty="0">
                <a:solidFill>
                  <a:schemeClr val="bg1">
                    <a:lumMod val="20000"/>
                    <a:lumOff val="80000"/>
                  </a:schemeClr>
                </a:solidFill>
                <a:latin typeface="Courier New" panose="02070309020205020404" pitchFamily="49" charset="0"/>
              </a:rPr>
              <a:t>&gt;&gt;</a:t>
            </a:r>
            <a:r>
              <a:rPr lang="en-US" sz="2400" dirty="0" err="1">
                <a:solidFill>
                  <a:schemeClr val="bg1">
                    <a:lumMod val="20000"/>
                    <a:lumOff val="80000"/>
                  </a:schemeClr>
                </a:solidFill>
                <a:latin typeface="Courier New" panose="02070309020205020404" pitchFamily="49" charset="0"/>
              </a:rPr>
              <a:t>ylabel</a:t>
            </a:r>
            <a:r>
              <a:rPr lang="en-US" sz="2400" dirty="0">
                <a:solidFill>
                  <a:schemeClr val="bg1">
                    <a:lumMod val="20000"/>
                    <a:lumOff val="80000"/>
                  </a:schemeClr>
                </a:solidFill>
                <a:latin typeface="Courier New" panose="02070309020205020404" pitchFamily="49" charset="0"/>
              </a:rPr>
              <a:t>(’Height (miles)’)</a:t>
            </a:r>
          </a:p>
          <a:p>
            <a:pPr eaLnBrk="1" hangingPunct="1"/>
            <a:r>
              <a:rPr lang="en-US" sz="2400" dirty="0">
                <a:solidFill>
                  <a:schemeClr val="bg1">
                    <a:lumMod val="20000"/>
                    <a:lumOff val="80000"/>
                  </a:schemeClr>
                </a:solidFill>
                <a:latin typeface="Courier New" panose="02070309020205020404" pitchFamily="49" charset="0"/>
              </a:rPr>
              <a:t>&gt;&gt;</a:t>
            </a:r>
            <a:r>
              <a:rPr lang="en-US" sz="2400" dirty="0" smtClean="0">
                <a:solidFill>
                  <a:schemeClr val="bg1">
                    <a:lumMod val="20000"/>
                    <a:lumOff val="80000"/>
                  </a:schemeClr>
                </a:solidFill>
                <a:latin typeface="Courier New" panose="02070309020205020404" pitchFamily="49" charset="0"/>
              </a:rPr>
              <a:t>title(‘Rocket </a:t>
            </a:r>
            <a:r>
              <a:rPr lang="en-US" sz="2400" dirty="0">
                <a:solidFill>
                  <a:schemeClr val="bg1">
                    <a:lumMod val="20000"/>
                    <a:lumOff val="80000"/>
                  </a:schemeClr>
                </a:solidFill>
                <a:latin typeface="Courier New" panose="02070309020205020404" pitchFamily="49" charset="0"/>
              </a:rPr>
              <a:t>Height as a Function of Downrange Distance’)</a:t>
            </a:r>
          </a:p>
        </p:txBody>
      </p:sp>
      <p:sp>
        <p:nvSpPr>
          <p:cNvPr id="5125" name="Text Box 9"/>
          <p:cNvSpPr txBox="1">
            <a:spLocks noChangeArrowheads="1"/>
          </p:cNvSpPr>
          <p:nvPr/>
        </p:nvSpPr>
        <p:spPr bwMode="auto">
          <a:xfrm>
            <a:off x="1582132" y="5484829"/>
            <a:ext cx="6184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400" dirty="0">
                <a:solidFill>
                  <a:schemeClr val="bg1">
                    <a:lumMod val="20000"/>
                    <a:lumOff val="80000"/>
                  </a:schemeClr>
                </a:solidFill>
              </a:rPr>
              <a:t>The resulting plot is shown on the next slide</a:t>
            </a:r>
            <a:r>
              <a:rPr lang="en-US" sz="2400" dirty="0"/>
              <a:t>.</a:t>
            </a:r>
          </a:p>
        </p:txBody>
      </p:sp>
    </p:spTree>
    <p:extLst>
      <p:ext uri="{BB962C8B-B14F-4D97-AF65-F5344CB8AC3E}">
        <p14:creationId xmlns:p14="http://schemas.microsoft.com/office/powerpoint/2010/main" val="3913442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4"/>
          <p:cNvSpPr txBox="1">
            <a:spLocks noChangeArrowheads="1"/>
          </p:cNvSpPr>
          <p:nvPr/>
        </p:nvSpPr>
        <p:spPr bwMode="auto">
          <a:xfrm>
            <a:off x="0" y="74613"/>
            <a:ext cx="9144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dirty="0">
                <a:solidFill>
                  <a:schemeClr val="bg1">
                    <a:lumMod val="20000"/>
                    <a:lumOff val="80000"/>
                  </a:schemeClr>
                </a:solidFill>
              </a:rPr>
              <a:t>The </a:t>
            </a:r>
            <a:r>
              <a:rPr lang="en-US" sz="2400" b="1" dirty="0" smtClean="0">
                <a:solidFill>
                  <a:schemeClr val="bg1">
                    <a:lumMod val="20000"/>
                    <a:lumOff val="80000"/>
                  </a:schemeClr>
                </a:solidFill>
              </a:rPr>
              <a:t>auto scaling </a:t>
            </a:r>
            <a:r>
              <a:rPr lang="en-US" sz="2400" b="1" dirty="0">
                <a:solidFill>
                  <a:schemeClr val="bg1">
                    <a:lumMod val="20000"/>
                    <a:lumOff val="80000"/>
                  </a:schemeClr>
                </a:solidFill>
              </a:rPr>
              <a:t>feature in MATLAB selects tick-mark spacing.</a:t>
            </a:r>
            <a:r>
              <a:rPr lang="en-US" sz="2400" dirty="0">
                <a:solidFill>
                  <a:schemeClr val="bg1">
                    <a:lumMod val="20000"/>
                    <a:lumOff val="80000"/>
                  </a:schemeClr>
                </a:solidFill>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599" y="1028700"/>
            <a:ext cx="6678891" cy="5009168"/>
          </a:xfrm>
          <a:prstGeom prst="rect">
            <a:avLst/>
          </a:prstGeom>
        </p:spPr>
      </p:pic>
    </p:spTree>
    <p:extLst>
      <p:ext uri="{BB962C8B-B14F-4D97-AF65-F5344CB8AC3E}">
        <p14:creationId xmlns:p14="http://schemas.microsoft.com/office/powerpoint/2010/main" val="299182040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Custom 3">
      <a:dk1>
        <a:srgbClr val="FFFF00"/>
      </a:dk1>
      <a:lt1>
        <a:srgbClr val="92D050"/>
      </a:lt1>
      <a:dk2>
        <a:srgbClr val="D1E3ED"/>
      </a:dk2>
      <a:lt2>
        <a:srgbClr val="32647D"/>
      </a:lt2>
      <a:accent1>
        <a:srgbClr val="CA5304"/>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tint val="100000"/>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762</TotalTime>
  <Words>3144</Words>
  <Application>Microsoft Office PowerPoint</Application>
  <PresentationFormat>On-screen Show (4:3)</PresentationFormat>
  <Paragraphs>388</Paragraphs>
  <Slides>57</Slides>
  <Notes>55</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57</vt:i4>
      </vt:variant>
    </vt:vector>
  </HeadingPairs>
  <TitlesOfParts>
    <vt:vector size="73" baseType="lpstr">
      <vt:lpstr>Arial</vt:lpstr>
      <vt:lpstr>Book Antiqua</vt:lpstr>
      <vt:lpstr>Calibri</vt:lpstr>
      <vt:lpstr>Calibri Light</vt:lpstr>
      <vt:lpstr>Century Gothic</vt:lpstr>
      <vt:lpstr>Courier</vt:lpstr>
      <vt:lpstr>Courier New</vt:lpstr>
      <vt:lpstr>MathematicalPi 6</vt:lpstr>
      <vt:lpstr>Symbol</vt:lpstr>
      <vt:lpstr>Tahoma</vt:lpstr>
      <vt:lpstr>Times New Roman</vt:lpstr>
      <vt:lpstr>Wingdings</vt:lpstr>
      <vt:lpstr>Wingdings 3</vt:lpstr>
      <vt:lpstr>ZapfDingbats</vt:lpstr>
      <vt:lpstr>Ion</vt:lpstr>
      <vt:lpstr>Office Theme</vt:lpstr>
      <vt:lpstr>Plots and Graphics</vt:lpstr>
      <vt:lpstr>Basic Task: Plot the function sin(x) between 0≤x≤4π </vt:lpstr>
      <vt:lpstr>Plot the function e-x/3sin(x) between 0≤x≤4π </vt:lpstr>
      <vt:lpstr>Plot the function e-x/3sin(x) between 0≤x≤4π </vt:lpstr>
      <vt:lpstr>Display Facilities</vt:lpstr>
      <vt:lpstr>Display Facilities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of a Figure window.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Exponential and Power Functions Plotted on Log Scales</vt:lpstr>
      <vt:lpstr>PowerPoint Presentation</vt:lpstr>
      <vt:lpstr>Error Plots</vt:lpstr>
      <vt:lpstr>PowerPoint Presentation</vt:lpstr>
      <vt:lpstr>PowerPoint Presentation</vt:lpstr>
      <vt:lpstr>PowerPoint Presentation</vt:lpstr>
      <vt:lpstr>PowerPoint Presentation</vt:lpstr>
      <vt:lpstr>PowerPoint Presentation</vt:lpstr>
      <vt:lpstr>The Figure window with the Plot Tools activated.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markk</dc:creator>
  <cp:lastModifiedBy>R.KUMAR</cp:lastModifiedBy>
  <cp:revision>134</cp:revision>
  <dcterms:created xsi:type="dcterms:W3CDTF">2014-03-18T13:43:11Z</dcterms:created>
  <dcterms:modified xsi:type="dcterms:W3CDTF">2017-06-27T17:25:24Z</dcterms:modified>
</cp:coreProperties>
</file>